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2" r:id="rId1"/>
  </p:sldMasterIdLst>
  <p:notesMasterIdLst>
    <p:notesMasterId r:id="rId47"/>
  </p:notesMasterIdLst>
  <p:sldIdLst>
    <p:sldId id="257" r:id="rId2"/>
    <p:sldId id="258" r:id="rId3"/>
    <p:sldId id="259" r:id="rId4"/>
    <p:sldId id="261" r:id="rId5"/>
    <p:sldId id="263" r:id="rId6"/>
    <p:sldId id="302" r:id="rId7"/>
    <p:sldId id="268" r:id="rId8"/>
    <p:sldId id="260" r:id="rId9"/>
    <p:sldId id="279" r:id="rId10"/>
    <p:sldId id="303" r:id="rId11"/>
    <p:sldId id="308" r:id="rId12"/>
    <p:sldId id="307" r:id="rId13"/>
    <p:sldId id="304" r:id="rId14"/>
    <p:sldId id="309" r:id="rId15"/>
    <p:sldId id="310" r:id="rId16"/>
    <p:sldId id="311" r:id="rId17"/>
    <p:sldId id="272" r:id="rId18"/>
    <p:sldId id="281" r:id="rId19"/>
    <p:sldId id="301" r:id="rId20"/>
    <p:sldId id="273" r:id="rId21"/>
    <p:sldId id="274" r:id="rId22"/>
    <p:sldId id="275" r:id="rId23"/>
    <p:sldId id="300" r:id="rId24"/>
    <p:sldId id="277" r:id="rId25"/>
    <p:sldId id="278" r:id="rId26"/>
    <p:sldId id="312" r:id="rId27"/>
    <p:sldId id="284" r:id="rId28"/>
    <p:sldId id="313" r:id="rId29"/>
    <p:sldId id="314" r:id="rId30"/>
    <p:sldId id="315" r:id="rId31"/>
    <p:sldId id="285" r:id="rId32"/>
    <p:sldId id="286" r:id="rId33"/>
    <p:sldId id="288" r:id="rId34"/>
    <p:sldId id="299" r:id="rId35"/>
    <p:sldId id="316" r:id="rId36"/>
    <p:sldId id="267" r:id="rId37"/>
    <p:sldId id="269" r:id="rId38"/>
    <p:sldId id="280" r:id="rId39"/>
    <p:sldId id="296" r:id="rId40"/>
    <p:sldId id="289" r:id="rId41"/>
    <p:sldId id="295" r:id="rId42"/>
    <p:sldId id="291" r:id="rId43"/>
    <p:sldId id="292" r:id="rId44"/>
    <p:sldId id="294" r:id="rId45"/>
    <p:sldId id="26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277E"/>
    <a:srgbClr val="E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944" autoAdjust="0"/>
  </p:normalViewPr>
  <p:slideViewPr>
    <p:cSldViewPr snapToGrid="0">
      <p:cViewPr varScale="1">
        <p:scale>
          <a:sx n="92" d="100"/>
          <a:sy n="92"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7AC23-04D8-4AE8-B9F7-53B163CE80AB}" type="datetimeFigureOut">
              <a:rPr lang="en-US" smtClean="0"/>
              <a:t>11/30/2018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52238-8C52-4DE5-B2E9-91BC3D1E0116}" type="slidenum">
              <a:rPr lang="en-US" smtClean="0"/>
              <a:t>‹#›</a:t>
            </a:fld>
            <a:endParaRPr lang="en-US" dirty="0"/>
          </a:p>
        </p:txBody>
      </p:sp>
    </p:spTree>
    <p:extLst>
      <p:ext uri="{BB962C8B-B14F-4D97-AF65-F5344CB8AC3E}">
        <p14:creationId xmlns:p14="http://schemas.microsoft.com/office/powerpoint/2010/main" val="1110750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 chronic and progressive, irreversible, no cure</a:t>
            </a:r>
          </a:p>
          <a:p>
            <a:pPr marL="228600" indent="-228600">
              <a:buAutoNum type="alphaUcPeriod"/>
            </a:pPr>
            <a:r>
              <a:rPr lang="en-US" dirty="0"/>
              <a:t>Shows PD brain with virtually no functioning Dopaminergic neurons left B. shows healthy brain</a:t>
            </a:r>
          </a:p>
          <a:p>
            <a:pPr marL="0" indent="0">
              <a:buNone/>
            </a:pPr>
            <a:r>
              <a:rPr lang="en-US" dirty="0"/>
              <a:t>The loss of dopaminergic neurons/ production of DA leads to motor impairment.</a:t>
            </a:r>
          </a:p>
        </p:txBody>
      </p:sp>
      <p:sp>
        <p:nvSpPr>
          <p:cNvPr id="4" name="Slide Number Placeholder 3"/>
          <p:cNvSpPr>
            <a:spLocks noGrp="1"/>
          </p:cNvSpPr>
          <p:nvPr>
            <p:ph type="sldNum" sz="quarter" idx="5"/>
          </p:nvPr>
        </p:nvSpPr>
        <p:spPr/>
        <p:txBody>
          <a:bodyPr/>
          <a:lstStyle/>
          <a:p>
            <a:fld id="{C7E52238-8C52-4DE5-B2E9-91BC3D1E0116}" type="slidenum">
              <a:rPr lang="en-US" smtClean="0"/>
              <a:t>2</a:t>
            </a:fld>
            <a:endParaRPr lang="en-US" dirty="0"/>
          </a:p>
        </p:txBody>
      </p:sp>
    </p:spTree>
    <p:extLst>
      <p:ext uri="{BB962C8B-B14F-4D97-AF65-F5344CB8AC3E}">
        <p14:creationId xmlns:p14="http://schemas.microsoft.com/office/powerpoint/2010/main" val="34847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a:t>
            </a:r>
            <a:r>
              <a:rPr lang="en-US" baseline="0" dirty="0"/>
              <a:t> i</a:t>
            </a:r>
            <a:r>
              <a:rPr lang="en-US" dirty="0"/>
              <a:t>ncreasing concentrations of lemon in mineral oil to test the odor response by observing sniffing behaviors.</a:t>
            </a:r>
          </a:p>
          <a:p>
            <a:r>
              <a:rPr lang="en-US" dirty="0"/>
              <a:t>Then</a:t>
            </a:r>
            <a:r>
              <a:rPr lang="en-US" baseline="0" dirty="0"/>
              <a:t> they added a different liquid </a:t>
            </a:r>
            <a:r>
              <a:rPr lang="en-US" dirty="0"/>
              <a:t>on a swab. When the animal was close to the swab with its nose, they called it a sniff behavior. </a:t>
            </a:r>
          </a:p>
          <a:p>
            <a:endParaRPr lang="en-US" dirty="0"/>
          </a:p>
          <a:p>
            <a:r>
              <a:rPr lang="en-US" dirty="0"/>
              <a:t>Then, they were cross-habituated to measure non-associative memory (were they habituated or sensitized?). Each odor (rose, lemon) was dropped onto a swab, and the number of sniffs each animal made was recorded. </a:t>
            </a:r>
          </a:p>
          <a:p>
            <a:r>
              <a:rPr lang="en-US" dirty="0"/>
              <a:t>First, animals were exposed to rose (familiar) in 5 consecutive trails, 3 min each for the habituating process. Then they were exposed once for 3 min to the novel odor (lemon) for dishabituation. </a:t>
            </a:r>
          </a:p>
          <a:p>
            <a:r>
              <a:rPr lang="en-US" dirty="0"/>
              <a:t>The olfactory function was measured by the number of times the rats sniffed the swab.</a:t>
            </a:r>
          </a:p>
        </p:txBody>
      </p:sp>
      <p:sp>
        <p:nvSpPr>
          <p:cNvPr id="4" name="Slide Number Placeholder 3"/>
          <p:cNvSpPr>
            <a:spLocks noGrp="1"/>
          </p:cNvSpPr>
          <p:nvPr>
            <p:ph type="sldNum" sz="quarter" idx="10"/>
          </p:nvPr>
        </p:nvSpPr>
        <p:spPr/>
        <p:txBody>
          <a:bodyPr/>
          <a:lstStyle/>
          <a:p>
            <a:fld id="{C7E52238-8C52-4DE5-B2E9-91BC3D1E0116}" type="slidenum">
              <a:rPr lang="en-US" smtClean="0"/>
              <a:t>13</a:t>
            </a:fld>
            <a:endParaRPr lang="en-US" dirty="0"/>
          </a:p>
        </p:txBody>
      </p:sp>
    </p:spTree>
    <p:extLst>
      <p:ext uri="{BB962C8B-B14F-4D97-AF65-F5344CB8AC3E}">
        <p14:creationId xmlns:p14="http://schemas.microsoft.com/office/powerpoint/2010/main" val="1227907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Trained to stay on rod until the cut off time</a:t>
            </a:r>
            <a:r>
              <a:rPr lang="en-US" baseline="0" dirty="0"/>
              <a:t> </a:t>
            </a:r>
            <a:r>
              <a:rPr lang="en-US" dirty="0"/>
              <a:t> (10 cycles per min</a:t>
            </a:r>
            <a:r>
              <a:rPr lang="en-US" baseline="0" dirty="0"/>
              <a:t> for 3 min). Began stationary, then slowly increased speed of wheel by 10 rpm every 20s until they fell off.</a:t>
            </a:r>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15</a:t>
            </a:fld>
            <a:endParaRPr lang="en-US" dirty="0"/>
          </a:p>
        </p:txBody>
      </p:sp>
    </p:spTree>
    <p:extLst>
      <p:ext uri="{BB962C8B-B14F-4D97-AF65-F5344CB8AC3E}">
        <p14:creationId xmlns:p14="http://schemas.microsoft.com/office/powerpoint/2010/main" val="3652539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2</a:t>
            </a:r>
          </a:p>
          <a:p>
            <a:r>
              <a:rPr lang="en-US" dirty="0"/>
              <a:t>Olfactory Bulb, the Anterior Olfactory Nucleus, the PrePeriform Cortex, the Caudate Putamen, and the Substantia Nigra are shown. </a:t>
            </a:r>
          </a:p>
          <a:p>
            <a:r>
              <a:rPr lang="en-US" dirty="0"/>
              <a:t>No GFP signal was found in the SN in the control animals.</a:t>
            </a:r>
          </a:p>
          <a:p>
            <a:r>
              <a:rPr lang="en-US" dirty="0"/>
              <a:t>Both the hm-α-Syn-GFP and the control GFP were expressed in the olfactory fields by the AAV, but only the hm-α-Syn-GFP was transferred to the adjacent brain regions.</a:t>
            </a:r>
          </a:p>
        </p:txBody>
      </p:sp>
      <p:sp>
        <p:nvSpPr>
          <p:cNvPr id="4" name="Slide Number Placeholder 3"/>
          <p:cNvSpPr>
            <a:spLocks noGrp="1"/>
          </p:cNvSpPr>
          <p:nvPr>
            <p:ph type="sldNum" sz="quarter" idx="10"/>
          </p:nvPr>
        </p:nvSpPr>
        <p:spPr/>
        <p:txBody>
          <a:bodyPr/>
          <a:lstStyle/>
          <a:p>
            <a:fld id="{C7E52238-8C52-4DE5-B2E9-91BC3D1E0116}" type="slidenum">
              <a:rPr lang="en-US" smtClean="0"/>
              <a:t>17</a:t>
            </a:fld>
            <a:endParaRPr lang="en-US" dirty="0"/>
          </a:p>
        </p:txBody>
      </p:sp>
    </p:spTree>
    <p:extLst>
      <p:ext uri="{BB962C8B-B14F-4D97-AF65-F5344CB8AC3E}">
        <p14:creationId xmlns:p14="http://schemas.microsoft.com/office/powerpoint/2010/main" val="477794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3</a:t>
            </a:r>
          </a:p>
          <a:p>
            <a:r>
              <a:rPr lang="en-US" dirty="0"/>
              <a:t>Representative retrograde labeling in brain regions following RV infection in the OB. Signals from RV were detected in α-syn-positive fields including the Olfactory Bulb, the Anterior Olfactory Nucleus, the PrePeriform</a:t>
            </a:r>
            <a:r>
              <a:rPr lang="en-US" baseline="0" dirty="0"/>
              <a:t> Cortex</a:t>
            </a:r>
            <a:r>
              <a:rPr lang="en-US" dirty="0"/>
              <a:t>, and the Caudate Putamen 3 weeks after the AAV injection. </a:t>
            </a:r>
          </a:p>
          <a:p>
            <a:r>
              <a:rPr lang="en-US" dirty="0"/>
              <a:t>No projections from the SN were found</a:t>
            </a:r>
          </a:p>
          <a:p>
            <a:endParaRPr lang="en-US" dirty="0"/>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18</a:t>
            </a:fld>
            <a:endParaRPr lang="en-US" dirty="0"/>
          </a:p>
        </p:txBody>
      </p:sp>
    </p:spTree>
    <p:extLst>
      <p:ext uri="{BB962C8B-B14F-4D97-AF65-F5344CB8AC3E}">
        <p14:creationId xmlns:p14="http://schemas.microsoft.com/office/powerpoint/2010/main" val="3500590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4</a:t>
            </a:r>
          </a:p>
          <a:p>
            <a:r>
              <a:rPr lang="en-US" dirty="0"/>
              <a:t>Effect of AAV-hm-α-syn injection on the number of dopaminergic neurons and DA levels in the striatum-SN. </a:t>
            </a:r>
          </a:p>
          <a:p>
            <a:r>
              <a:rPr lang="en-US" dirty="0"/>
              <a:t>b. Tyrosine Hydroxylase</a:t>
            </a:r>
            <a:r>
              <a:rPr lang="en-US" baseline="0" dirty="0"/>
              <a:t>  (TH) </a:t>
            </a:r>
            <a:r>
              <a:rPr lang="en-US" dirty="0"/>
              <a:t>positive cells in the SN</a:t>
            </a:r>
          </a:p>
          <a:p>
            <a:r>
              <a:rPr lang="en-US" dirty="0"/>
              <a:t>c. Density</a:t>
            </a:r>
            <a:r>
              <a:rPr lang="en-US" baseline="0" dirty="0"/>
              <a:t> of TH positive</a:t>
            </a:r>
            <a:r>
              <a:rPr lang="en-US" dirty="0"/>
              <a:t> fibers in the striatum 12 weeks after injection into the OB. </a:t>
            </a:r>
          </a:p>
          <a:p>
            <a:r>
              <a:rPr lang="en-US" dirty="0"/>
              <a:t>These results indicate that the number of TH-positive cells bodies and terminals in the SN-striatum fields is reduced 12 weeks after AAV-hm-α-syn injection.</a:t>
            </a:r>
          </a:p>
        </p:txBody>
      </p:sp>
      <p:sp>
        <p:nvSpPr>
          <p:cNvPr id="4" name="Slide Number Placeholder 3"/>
          <p:cNvSpPr>
            <a:spLocks noGrp="1"/>
          </p:cNvSpPr>
          <p:nvPr>
            <p:ph type="sldNum" sz="quarter" idx="10"/>
          </p:nvPr>
        </p:nvSpPr>
        <p:spPr/>
        <p:txBody>
          <a:bodyPr/>
          <a:lstStyle/>
          <a:p>
            <a:fld id="{C7E52238-8C52-4DE5-B2E9-91BC3D1E0116}" type="slidenum">
              <a:rPr lang="en-US" smtClean="0"/>
              <a:t>19</a:t>
            </a:fld>
            <a:endParaRPr lang="en-US" dirty="0"/>
          </a:p>
        </p:txBody>
      </p:sp>
    </p:spTree>
    <p:extLst>
      <p:ext uri="{BB962C8B-B14F-4D97-AF65-F5344CB8AC3E}">
        <p14:creationId xmlns:p14="http://schemas.microsoft.com/office/powerpoint/2010/main" val="1842736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a:t>
            </a:r>
            <a:r>
              <a:rPr lang="en-US" baseline="0" dirty="0"/>
              <a:t> 4</a:t>
            </a:r>
            <a:endParaRPr lang="en-US" dirty="0"/>
          </a:p>
          <a:p>
            <a:r>
              <a:rPr lang="en-US" dirty="0"/>
              <a:t>d &amp; e) Comparison of DA and DOPAC level in the striatum. These results indicate that DA and DOPAC level in the SN-striatum fields is reduced 12 weeks after AAV-hm-α-syn injection. </a:t>
            </a:r>
          </a:p>
        </p:txBody>
      </p:sp>
      <p:sp>
        <p:nvSpPr>
          <p:cNvPr id="4" name="Slide Number Placeholder 3"/>
          <p:cNvSpPr>
            <a:spLocks noGrp="1"/>
          </p:cNvSpPr>
          <p:nvPr>
            <p:ph type="sldNum" sz="quarter" idx="10"/>
          </p:nvPr>
        </p:nvSpPr>
        <p:spPr/>
        <p:txBody>
          <a:bodyPr/>
          <a:lstStyle/>
          <a:p>
            <a:fld id="{C7E52238-8C52-4DE5-B2E9-91BC3D1E0116}" type="slidenum">
              <a:rPr lang="en-US" smtClean="0"/>
              <a:t>20</a:t>
            </a:fld>
            <a:endParaRPr lang="en-US" dirty="0"/>
          </a:p>
        </p:txBody>
      </p:sp>
    </p:spTree>
    <p:extLst>
      <p:ext uri="{BB962C8B-B14F-4D97-AF65-F5344CB8AC3E}">
        <p14:creationId xmlns:p14="http://schemas.microsoft.com/office/powerpoint/2010/main" val="1591905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5</a:t>
            </a:r>
          </a:p>
          <a:p>
            <a:r>
              <a:rPr lang="en-US" dirty="0"/>
              <a:t>b. Comparing the number of the pSer129 α-syn+ cells between the experimental and control animals. </a:t>
            </a:r>
          </a:p>
          <a:p>
            <a:r>
              <a:rPr lang="en-US" dirty="0"/>
              <a:t>Phosphorylation is necessary for aggregates to form.</a:t>
            </a:r>
          </a:p>
        </p:txBody>
      </p:sp>
      <p:sp>
        <p:nvSpPr>
          <p:cNvPr id="4" name="Slide Number Placeholder 3"/>
          <p:cNvSpPr>
            <a:spLocks noGrp="1"/>
          </p:cNvSpPr>
          <p:nvPr>
            <p:ph type="sldNum" sz="quarter" idx="10"/>
          </p:nvPr>
        </p:nvSpPr>
        <p:spPr/>
        <p:txBody>
          <a:bodyPr/>
          <a:lstStyle/>
          <a:p>
            <a:fld id="{C7E52238-8C52-4DE5-B2E9-91BC3D1E0116}" type="slidenum">
              <a:rPr lang="en-US" smtClean="0"/>
              <a:t>21</a:t>
            </a:fld>
            <a:endParaRPr lang="en-US" dirty="0"/>
          </a:p>
        </p:txBody>
      </p:sp>
    </p:spTree>
    <p:extLst>
      <p:ext uri="{BB962C8B-B14F-4D97-AF65-F5344CB8AC3E}">
        <p14:creationId xmlns:p14="http://schemas.microsoft.com/office/powerpoint/2010/main" val="307220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6</a:t>
            </a:r>
          </a:p>
          <a:p>
            <a:r>
              <a:rPr lang="en-US" dirty="0"/>
              <a:t>Rats injected with the AAV-hm-α-syn exhibit progressive impairment in odor discrimination and motor behaviors. a Animals were exposed to the 10− 8 rose odor for consecutive trials (habituation) and then exposed to increasing concentrations of lemon in mineral oil (10− 12, 10–10, or 10− 8 unit) for three consecutive trials (dishabituation) to test the response threshold after the AAV injection. # means a significant difference (p &lt; 0.05) contrasted with the last test in the habituation (oil 3). b Results of the odor habituation/dishabituation test. After the habituation trials for sniffing rose odor, rats showed impaired odor habituation/dishabituation behavior 3 weeks after AAV-hm-α-syn injection than control. </a:t>
            </a:r>
          </a:p>
        </p:txBody>
      </p:sp>
      <p:sp>
        <p:nvSpPr>
          <p:cNvPr id="4" name="Slide Number Placeholder 3"/>
          <p:cNvSpPr>
            <a:spLocks noGrp="1"/>
          </p:cNvSpPr>
          <p:nvPr>
            <p:ph type="sldNum" sz="quarter" idx="10"/>
          </p:nvPr>
        </p:nvSpPr>
        <p:spPr/>
        <p:txBody>
          <a:bodyPr/>
          <a:lstStyle/>
          <a:p>
            <a:fld id="{C7E52238-8C52-4DE5-B2E9-91BC3D1E0116}" type="slidenum">
              <a:rPr lang="en-US" smtClean="0"/>
              <a:t>22</a:t>
            </a:fld>
            <a:endParaRPr lang="en-US" dirty="0"/>
          </a:p>
        </p:txBody>
      </p:sp>
    </p:spTree>
    <p:extLst>
      <p:ext uri="{BB962C8B-B14F-4D97-AF65-F5344CB8AC3E}">
        <p14:creationId xmlns:p14="http://schemas.microsoft.com/office/powerpoint/2010/main" val="125201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6, 9 and 12 weeks after the AAV-hm-α-syn injection (c and d) in the OB, locomotion in the open field was reduced. The number of times crossing the line and the total distance traveled were lower 6 weeks after the AAV-hm-α-syn injection. The rod test showed that 12 weeks after AAV hm-α-Syn injection in the OB, the rats had decreased the amount of time they stayed on the rod relative to control treatment. Latency time 12 weeks after AAV injection of OB.</a:t>
            </a:r>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23</a:t>
            </a:fld>
            <a:endParaRPr lang="en-US" dirty="0"/>
          </a:p>
        </p:txBody>
      </p:sp>
    </p:spTree>
    <p:extLst>
      <p:ext uri="{BB962C8B-B14F-4D97-AF65-F5344CB8AC3E}">
        <p14:creationId xmlns:p14="http://schemas.microsoft.com/office/powerpoint/2010/main" val="1280393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8 </a:t>
            </a:r>
          </a:p>
          <a:p>
            <a:r>
              <a:rPr lang="en-US" dirty="0"/>
              <a:t>(b) These results indicated that the number of LC3B-positive cells (marker for autophagosomes) in the OB and SN field was enhanced 6weeks to 12 weeks after the AAV-hm-α-syn injection. </a:t>
            </a:r>
          </a:p>
        </p:txBody>
      </p:sp>
      <p:sp>
        <p:nvSpPr>
          <p:cNvPr id="4" name="Slide Number Placeholder 3"/>
          <p:cNvSpPr>
            <a:spLocks noGrp="1"/>
          </p:cNvSpPr>
          <p:nvPr>
            <p:ph type="sldNum" sz="quarter" idx="10"/>
          </p:nvPr>
        </p:nvSpPr>
        <p:spPr/>
        <p:txBody>
          <a:bodyPr/>
          <a:lstStyle/>
          <a:p>
            <a:fld id="{C7E52238-8C52-4DE5-B2E9-91BC3D1E0116}" type="slidenum">
              <a:rPr lang="en-US" smtClean="0"/>
              <a:t>24</a:t>
            </a:fld>
            <a:endParaRPr lang="en-US" dirty="0"/>
          </a:p>
        </p:txBody>
      </p:sp>
    </p:spTree>
    <p:extLst>
      <p:ext uri="{BB962C8B-B14F-4D97-AF65-F5344CB8AC3E}">
        <p14:creationId xmlns:p14="http://schemas.microsoft.com/office/powerpoint/2010/main" val="3699164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Rigidity- increased muscle stiffness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Resting tremor- when limb is at rest, tremors are present. When limb moves with intention, the tremors cease.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Bradykinesia- slowness of movement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Postural instability- stooped posture and balance issues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Gait impairment- shuffling of feet when walking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60-80% of dopaminergic neurons from striatum or putamen are lost before motor impairments are observed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7E52238-8C52-4DE5-B2E9-91BC3D1E0116}" type="slidenum">
              <a:rPr lang="en-US" smtClean="0"/>
              <a:t>3</a:t>
            </a:fld>
            <a:endParaRPr lang="en-US" dirty="0"/>
          </a:p>
        </p:txBody>
      </p:sp>
    </p:spTree>
    <p:extLst>
      <p:ext uri="{BB962C8B-B14F-4D97-AF65-F5344CB8AC3E}">
        <p14:creationId xmlns:p14="http://schemas.microsoft.com/office/powerpoint/2010/main" val="695997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10</a:t>
            </a:r>
          </a:p>
          <a:p>
            <a:r>
              <a:rPr lang="en-US" dirty="0"/>
              <a:t>Immunofluorescent double-labeled staining in the SN field. Thioflavin-S- positive marker for Lewy Bodies</a:t>
            </a:r>
          </a:p>
          <a:p>
            <a:r>
              <a:rPr lang="en-US" dirty="0"/>
              <a:t>a-c. double staining of SN field by LC3B (green) and TUNEL staining (red) in the control rats. </a:t>
            </a:r>
          </a:p>
          <a:p>
            <a:r>
              <a:rPr lang="en-US" dirty="0"/>
              <a:t>d-f. double staining of SN field by LC3B (green) and TUNEL staining (red) in the hm-α-synuclein rats. These data indicates that the apoptosis happen in some cells overexpressing the hm-α-synuclein. </a:t>
            </a:r>
            <a:endParaRPr lang="en-US" baseline="0" dirty="0"/>
          </a:p>
          <a:p>
            <a:r>
              <a:rPr lang="en-US" dirty="0"/>
              <a:t>g-i. double staining of SN field by ThS (green) and pSer129-α-synuclein staining (red) in the control rats. </a:t>
            </a:r>
          </a:p>
          <a:p>
            <a:r>
              <a:rPr lang="en-US" dirty="0"/>
              <a:t>j-l. double staining of SN field by ThS (green) and pSer129-α-synuclein staining (red) in the hm-α-synuclein rats. These data indicates that pSer129-α-synuclein signals reflected LB pathological changes. Neurons are dying.</a:t>
            </a:r>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25</a:t>
            </a:fld>
            <a:endParaRPr lang="en-US" dirty="0"/>
          </a:p>
        </p:txBody>
      </p:sp>
    </p:spTree>
    <p:extLst>
      <p:ext uri="{BB962C8B-B14F-4D97-AF65-F5344CB8AC3E}">
        <p14:creationId xmlns:p14="http://schemas.microsoft.com/office/powerpoint/2010/main" val="907295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6-hydroxydopamine hydrochloride- neurotoxic compound used to destroy</a:t>
            </a:r>
            <a:r>
              <a:rPr lang="en-US" baseline="0" dirty="0"/>
              <a:t> dopaminergic neurons, thus mimicking symptoms of PD.</a:t>
            </a:r>
          </a:p>
          <a:p>
            <a:r>
              <a:rPr lang="en-US" baseline="0" dirty="0"/>
              <a:t>7-hydroxy-N,N-di-n-propyl 1-2-aminotetralin</a:t>
            </a:r>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28</a:t>
            </a:fld>
            <a:endParaRPr lang="en-US" dirty="0"/>
          </a:p>
        </p:txBody>
      </p:sp>
    </p:spTree>
    <p:extLst>
      <p:ext uri="{BB962C8B-B14F-4D97-AF65-F5344CB8AC3E}">
        <p14:creationId xmlns:p14="http://schemas.microsoft.com/office/powerpoint/2010/main" val="1952410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Injected at the start of the D3 agonist</a:t>
            </a:r>
            <a:r>
              <a:rPr lang="en-US" baseline="0" dirty="0"/>
              <a:t> infusion</a:t>
            </a:r>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29</a:t>
            </a:fld>
            <a:endParaRPr lang="en-US" dirty="0"/>
          </a:p>
        </p:txBody>
      </p:sp>
    </p:spTree>
    <p:extLst>
      <p:ext uri="{BB962C8B-B14F-4D97-AF65-F5344CB8AC3E}">
        <p14:creationId xmlns:p14="http://schemas.microsoft.com/office/powerpoint/2010/main" val="2778472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2. </a:t>
            </a:r>
          </a:p>
          <a:p>
            <a:r>
              <a:rPr lang="en-US" dirty="0"/>
              <a:t>The combined treatment restored gait. </a:t>
            </a:r>
          </a:p>
          <a:p>
            <a:r>
              <a:rPr lang="en-US" dirty="0"/>
              <a:t>A. The lesion increased the angle of the contralateral ankle during the dorsiflexion of the swing phase of gait (arrows)  </a:t>
            </a:r>
          </a:p>
          <a:p>
            <a:r>
              <a:rPr lang="en-US" dirty="0"/>
              <a:t>The combined treatment normalized both conditions (A, B).</a:t>
            </a:r>
            <a:r>
              <a:rPr lang="en-US" baseline="0" dirty="0"/>
              <a:t> </a:t>
            </a:r>
          </a:p>
          <a:p>
            <a:r>
              <a:rPr lang="en-US" dirty="0"/>
              <a:t>The D3 agonist alone did not restore the angle of the ankle during gait. </a:t>
            </a:r>
          </a:p>
          <a:p>
            <a:r>
              <a:rPr lang="en-US" dirty="0"/>
              <a:t>B. The recovery produced by the combined treatment was significant compared with saline-treated rats. No significant difference compared with intact rats.</a:t>
            </a:r>
          </a:p>
        </p:txBody>
      </p:sp>
      <p:sp>
        <p:nvSpPr>
          <p:cNvPr id="4" name="Slide Number Placeholder 3"/>
          <p:cNvSpPr>
            <a:spLocks noGrp="1"/>
          </p:cNvSpPr>
          <p:nvPr>
            <p:ph type="sldNum" sz="quarter" idx="10"/>
          </p:nvPr>
        </p:nvSpPr>
        <p:spPr/>
        <p:txBody>
          <a:bodyPr/>
          <a:lstStyle/>
          <a:p>
            <a:fld id="{C7E52238-8C52-4DE5-B2E9-91BC3D1E0116}" type="slidenum">
              <a:rPr lang="en-US" smtClean="0"/>
              <a:t>31</a:t>
            </a:fld>
            <a:endParaRPr lang="en-US" dirty="0"/>
          </a:p>
        </p:txBody>
      </p:sp>
    </p:spTree>
    <p:extLst>
      <p:ext uri="{BB962C8B-B14F-4D97-AF65-F5344CB8AC3E}">
        <p14:creationId xmlns:p14="http://schemas.microsoft.com/office/powerpoint/2010/main" val="232598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3. </a:t>
            </a:r>
          </a:p>
          <a:p>
            <a:r>
              <a:rPr lang="en-US" dirty="0"/>
              <a:t>D3 agonist with the BDNF transfection restored motor coordination. </a:t>
            </a:r>
          </a:p>
          <a:p>
            <a:r>
              <a:rPr lang="en-US" dirty="0"/>
              <a:t>The lesion reduced the time on the rod and the rotarod performance </a:t>
            </a:r>
          </a:p>
          <a:p>
            <a:r>
              <a:rPr lang="en-US" dirty="0"/>
              <a:t>(A). The combined treatment normalized the time on the rod (A-II) and the rotarod performance </a:t>
            </a:r>
          </a:p>
          <a:p>
            <a:r>
              <a:rPr lang="en-US" dirty="0"/>
              <a:t>(B). The effect persisted two months after the treatment (A-III and B). The D3 agonist alone also recovered the motor coordination (A, B) but the rats dragged the contralateral hind limb during rod rotation.  </a:t>
            </a:r>
          </a:p>
          <a:p>
            <a:r>
              <a:rPr lang="en-US" dirty="0"/>
              <a:t>The recovery produced by the treatments were significant compared with saline-treated rats. No significant difference compared with intact rats. </a:t>
            </a:r>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32</a:t>
            </a:fld>
            <a:endParaRPr lang="en-US" dirty="0"/>
          </a:p>
        </p:txBody>
      </p:sp>
    </p:spTree>
    <p:extLst>
      <p:ext uri="{BB962C8B-B14F-4D97-AF65-F5344CB8AC3E}">
        <p14:creationId xmlns:p14="http://schemas.microsoft.com/office/powerpoint/2010/main" val="1380198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7. </a:t>
            </a:r>
          </a:p>
          <a:p>
            <a:r>
              <a:rPr lang="en-US" dirty="0"/>
              <a:t>The combined treatment restored the number of dopamine neurons of the subtantia nigra pars compacta. </a:t>
            </a:r>
          </a:p>
          <a:p>
            <a:pPr marL="228600" indent="-228600">
              <a:buAutoNum type="alphaUcParenBoth"/>
            </a:pPr>
            <a:r>
              <a:rPr lang="en-US" dirty="0"/>
              <a:t>Representative microgaphs of TH-immunoreactivity in mesencehalon slices. </a:t>
            </a:r>
          </a:p>
          <a:p>
            <a:pPr marL="0" indent="0">
              <a:buNone/>
            </a:pPr>
            <a:r>
              <a:rPr lang="en-US" dirty="0"/>
              <a:t>micrographs in A showing that the combined treatment recovered the dopamine dendrites, judged by the overlapping of the lesion side histogram (red) with the normal side histogram (black).</a:t>
            </a:r>
          </a:p>
          <a:p>
            <a:r>
              <a:rPr lang="en-US" dirty="0"/>
              <a:t>P&lt; 0.01 compared with the 7-OH-DPAT alone</a:t>
            </a:r>
          </a:p>
          <a:p>
            <a:endParaRPr lang="en-US" dirty="0"/>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33</a:t>
            </a:fld>
            <a:endParaRPr lang="en-US" dirty="0"/>
          </a:p>
        </p:txBody>
      </p:sp>
    </p:spTree>
    <p:extLst>
      <p:ext uri="{BB962C8B-B14F-4D97-AF65-F5344CB8AC3E}">
        <p14:creationId xmlns:p14="http://schemas.microsoft.com/office/powerpoint/2010/main" val="3415765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Number of TH+ neurons along the rostro-caudal extension of the susbtantia nigra pars compacta.</a:t>
            </a:r>
          </a:p>
          <a:p>
            <a:endParaRPr lang="en-US" dirty="0"/>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34</a:t>
            </a:fld>
            <a:endParaRPr lang="en-US" dirty="0"/>
          </a:p>
        </p:txBody>
      </p:sp>
    </p:spTree>
    <p:extLst>
      <p:ext uri="{BB962C8B-B14F-4D97-AF65-F5344CB8AC3E}">
        <p14:creationId xmlns:p14="http://schemas.microsoft.com/office/powerpoint/2010/main" val="478648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Tx groups-  the dorsal and ventral medial striatum.</a:t>
            </a:r>
          </a:p>
          <a:p>
            <a:r>
              <a:rPr lang="en-US" dirty="0"/>
              <a:t>Bred mice to overexpress</a:t>
            </a:r>
            <a:r>
              <a:rPr lang="en-US" baseline="0" dirty="0"/>
              <a:t> alpha-syn</a:t>
            </a:r>
            <a:endParaRPr lang="en-US" dirty="0"/>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37</a:t>
            </a:fld>
            <a:endParaRPr lang="en-US" dirty="0"/>
          </a:p>
        </p:txBody>
      </p:sp>
    </p:spTree>
    <p:extLst>
      <p:ext uri="{BB962C8B-B14F-4D97-AF65-F5344CB8AC3E}">
        <p14:creationId xmlns:p14="http://schemas.microsoft.com/office/powerpoint/2010/main" val="1668329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a:t>
            </a:r>
          </a:p>
          <a:p>
            <a:r>
              <a:rPr lang="en-US" dirty="0"/>
              <a:t>Wild type vehicle</a:t>
            </a:r>
          </a:p>
          <a:p>
            <a:r>
              <a:rPr lang="en-US" dirty="0"/>
              <a:t>Alpha-synuclein overexpressing vehicle</a:t>
            </a:r>
          </a:p>
          <a:p>
            <a:r>
              <a:rPr lang="en-US" dirty="0"/>
              <a:t>Wild type NSC</a:t>
            </a:r>
          </a:p>
          <a:p>
            <a:r>
              <a:rPr lang="en-US" dirty="0"/>
              <a:t>Alpha-synuclein overexpressing NSC</a:t>
            </a:r>
          </a:p>
          <a:p>
            <a:endParaRPr lang="en-US" dirty="0"/>
          </a:p>
          <a:p>
            <a:r>
              <a:rPr lang="en-US" dirty="0"/>
              <a:t>NSC Transplantation Improves Both Motor and Cognitive Function in </a:t>
            </a:r>
            <a:r>
              <a:rPr lang="el-GR" dirty="0"/>
              <a:t>α-</a:t>
            </a:r>
            <a:r>
              <a:rPr lang="en-US" dirty="0"/>
              <a:t>Synuclein Transgenic Mice</a:t>
            </a:r>
          </a:p>
          <a:p>
            <a:r>
              <a:rPr lang="en-US" dirty="0"/>
              <a:t>(B–D) ASO vehicle treated controls (ASOV) show deficits in Pole reorientation </a:t>
            </a:r>
          </a:p>
          <a:p>
            <a:r>
              <a:rPr lang="en-US" dirty="0"/>
              <a:t>(B), Rotarod performance </a:t>
            </a:r>
          </a:p>
          <a:p>
            <a:r>
              <a:rPr lang="en-US" dirty="0"/>
              <a:t>(C), and beam traversal </a:t>
            </a:r>
          </a:p>
          <a:p>
            <a:r>
              <a:rPr lang="en-US" dirty="0"/>
              <a:t>(D) tasks, which were significantly ameliorated by NSC transplantation (ASOC).</a:t>
            </a:r>
          </a:p>
          <a:p>
            <a:r>
              <a:rPr lang="en-US" dirty="0"/>
              <a:t>(E and F) ASOV mice also showed significant deficits in cortical-dependent Novel Object Recognition </a:t>
            </a:r>
          </a:p>
          <a:p>
            <a:r>
              <a:rPr lang="en-US" dirty="0"/>
              <a:t>(E) and hippocampal-dependent Novel Place Recognition  (F), which were improved by NSC transplantation (ASOC).</a:t>
            </a:r>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38</a:t>
            </a:fld>
            <a:endParaRPr lang="en-US" dirty="0"/>
          </a:p>
        </p:txBody>
      </p:sp>
    </p:spTree>
    <p:extLst>
      <p:ext uri="{BB962C8B-B14F-4D97-AF65-F5344CB8AC3E}">
        <p14:creationId xmlns:p14="http://schemas.microsoft.com/office/powerpoint/2010/main" val="2398169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Fig.1</a:t>
            </a:r>
          </a:p>
          <a:p>
            <a:r>
              <a:rPr lang="en-US" dirty="0"/>
              <a:t>(J) no differences in either striatal h-</a:t>
            </a:r>
            <a:r>
              <a:rPr lang="el-GR" dirty="0"/>
              <a:t>α-</a:t>
            </a:r>
            <a:r>
              <a:rPr lang="en-US" dirty="0"/>
              <a:t>syn inclusion number between ASOV and ASOC mice, and no differences were detected in WT mice.</a:t>
            </a:r>
          </a:p>
          <a:p>
            <a:r>
              <a:rPr lang="en-US" dirty="0"/>
              <a:t>(K) Western blot analysis of striatal monomeric h-</a:t>
            </a:r>
            <a:r>
              <a:rPr lang="el-GR" dirty="0"/>
              <a:t>α-</a:t>
            </a:r>
            <a:r>
              <a:rPr lang="en-US" dirty="0"/>
              <a:t>syn (Syn211) was not significantly altered by NSCs. </a:t>
            </a:r>
          </a:p>
          <a:p>
            <a:endParaRPr lang="en-US" dirty="0"/>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39</a:t>
            </a:fld>
            <a:endParaRPr lang="en-US" dirty="0"/>
          </a:p>
        </p:txBody>
      </p:sp>
    </p:spTree>
    <p:extLst>
      <p:ext uri="{BB962C8B-B14F-4D97-AF65-F5344CB8AC3E}">
        <p14:creationId xmlns:p14="http://schemas.microsoft.com/office/powerpoint/2010/main" val="879933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000000"/>
                </a:solidFill>
                <a:effectLst/>
                <a:uLnTx/>
                <a:uFillTx/>
                <a:latin typeface="COHKP D+ Univers"/>
                <a:ea typeface="+mn-ea"/>
                <a:cs typeface="+mn-cs"/>
              </a:rPr>
              <a:t>Lewy bodies are aggregates of misfolded protein alpha-synuclein. </a:t>
            </a:r>
            <a:r>
              <a:rPr kumimoji="0" lang="el-GR" sz="1200" b="0" i="0" u="none" strike="noStrike" kern="1200" cap="none" spc="0" normalizeH="0" baseline="0" noProof="0" dirty="0">
                <a:ln>
                  <a:noFill/>
                </a:ln>
                <a:solidFill>
                  <a:srgbClr val="000000"/>
                </a:solidFill>
                <a:effectLst/>
                <a:uLnTx/>
                <a:uFillTx/>
                <a:latin typeface="COHKP D+ Univers"/>
                <a:ea typeface="+mn-ea"/>
                <a:cs typeface="+mn-cs"/>
              </a:rPr>
              <a:t>α</a:t>
            </a:r>
            <a:r>
              <a:rPr kumimoji="0" lang="en-US" sz="1200" b="0" i="0" u="none" strike="noStrike" kern="1200" cap="none" spc="0" normalizeH="0" baseline="0" noProof="0" dirty="0">
                <a:ln>
                  <a:noFill/>
                </a:ln>
                <a:solidFill>
                  <a:srgbClr val="000000"/>
                </a:solidFill>
                <a:effectLst/>
                <a:uLnTx/>
                <a:uFillTx/>
                <a:latin typeface="COHKP D+ Univers"/>
                <a:ea typeface="+mn-ea"/>
                <a:cs typeface="+mn-cs"/>
              </a:rPr>
              <a:t>-syn is a protein found in the presynaptic nerve terminal and is expressed through out the central nervous system.</a:t>
            </a:r>
          </a:p>
          <a:p>
            <a:r>
              <a:rPr lang="en-US" sz="1200" b="0" i="0" u="none" strike="noStrike" kern="1200" baseline="0" dirty="0">
                <a:solidFill>
                  <a:schemeClr val="tx1"/>
                </a:solidFill>
                <a:latin typeface="+mn-lt"/>
                <a:ea typeface="+mn-ea"/>
                <a:cs typeface="+mn-cs"/>
              </a:rPr>
              <a:t>When in it’s oligomeric state, </a:t>
            </a:r>
            <a:r>
              <a:rPr lang="el-GR" sz="1200" b="0" i="0" u="none" strike="noStrike" kern="1200" baseline="0" dirty="0">
                <a:solidFill>
                  <a:schemeClr val="tx1"/>
                </a:solidFill>
                <a:latin typeface="+mn-lt"/>
                <a:ea typeface="+mn-ea"/>
                <a:cs typeface="+mn-cs"/>
              </a:rPr>
              <a:t>α</a:t>
            </a:r>
            <a:r>
              <a:rPr lang="en-US" sz="1200" b="0" i="0" u="none" strike="noStrike" kern="1200" baseline="0" dirty="0">
                <a:solidFill>
                  <a:schemeClr val="tx1"/>
                </a:solidFill>
                <a:latin typeface="+mn-lt"/>
                <a:ea typeface="+mn-ea"/>
                <a:cs typeface="+mn-cs"/>
              </a:rPr>
              <a:t>-syn causes cytotoxicity in recipient cells, which leads to a host of issues including mitochondrial dysfunction, oxidative stress and disruption of plasma membrane and pore formation that eventually leads to cell death. </a:t>
            </a:r>
          </a:p>
          <a:p>
            <a:r>
              <a:rPr lang="en-US" sz="1200" b="0" i="0" u="none" strike="noStrike" kern="1200" baseline="0" dirty="0">
                <a:solidFill>
                  <a:schemeClr val="tx1"/>
                </a:solidFill>
                <a:latin typeface="+mn-lt"/>
                <a:ea typeface="+mn-ea"/>
                <a:cs typeface="+mn-cs"/>
              </a:rPr>
              <a:t>If Lewy bodies are formed, the cell can either die or the LBs can spread to another cell.</a:t>
            </a:r>
          </a:p>
        </p:txBody>
      </p:sp>
      <p:sp>
        <p:nvSpPr>
          <p:cNvPr id="4" name="Slide Number Placeholder 3"/>
          <p:cNvSpPr>
            <a:spLocks noGrp="1"/>
          </p:cNvSpPr>
          <p:nvPr>
            <p:ph type="sldNum" sz="quarter" idx="5"/>
          </p:nvPr>
        </p:nvSpPr>
        <p:spPr/>
        <p:txBody>
          <a:bodyPr/>
          <a:lstStyle/>
          <a:p>
            <a:fld id="{C7E52238-8C52-4DE5-B2E9-91BC3D1E0116}" type="slidenum">
              <a:rPr lang="en-US" smtClean="0"/>
              <a:t>4</a:t>
            </a:fld>
            <a:endParaRPr lang="en-US" dirty="0"/>
          </a:p>
        </p:txBody>
      </p:sp>
    </p:spTree>
    <p:extLst>
      <p:ext uri="{BB962C8B-B14F-4D97-AF65-F5344CB8AC3E}">
        <p14:creationId xmlns:p14="http://schemas.microsoft.com/office/powerpoint/2010/main" val="82638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a:t>
            </a:r>
          </a:p>
          <a:p>
            <a:r>
              <a:rPr lang="en-US" dirty="0"/>
              <a:t>NSC Transplantation Enhances Striatal BDNF Signaling</a:t>
            </a:r>
          </a:p>
          <a:p>
            <a:r>
              <a:rPr lang="en-US" dirty="0"/>
              <a:t>(A and B) Western blots revealed that striatal BDNF was significantly decreased in ASOV mice but restored to WT levels by NSC transplantation.</a:t>
            </a:r>
          </a:p>
          <a:p>
            <a:r>
              <a:rPr lang="en-US" dirty="0"/>
              <a:t>(F and G) Activated forms of TH (p-ser31 and p-ser19) were significantly decreased in ASOV mice and elevated by transplantation.</a:t>
            </a:r>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40</a:t>
            </a:fld>
            <a:endParaRPr lang="en-US" dirty="0"/>
          </a:p>
        </p:txBody>
      </p:sp>
    </p:spTree>
    <p:extLst>
      <p:ext uri="{BB962C8B-B14F-4D97-AF65-F5344CB8AC3E}">
        <p14:creationId xmlns:p14="http://schemas.microsoft.com/office/powerpoint/2010/main" val="901309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a:t>
            </a:r>
          </a:p>
          <a:p>
            <a:r>
              <a:rPr lang="en-US" dirty="0"/>
              <a:t>BDNF is Necessary for NSCs</a:t>
            </a:r>
            <a:r>
              <a:rPr lang="en-US" baseline="0" dirty="0"/>
              <a:t> to rescue</a:t>
            </a:r>
            <a:r>
              <a:rPr lang="en-US" dirty="0"/>
              <a:t> Motor and Cognitive performance</a:t>
            </a:r>
          </a:p>
          <a:p>
            <a:r>
              <a:rPr lang="en-US" dirty="0"/>
              <a:t>(B) A new cohort of ASO and WT mice aged to 12 months were injected bilaterally with either NSCs or BDNF shRNA knockdown NSCs (BKCs).</a:t>
            </a:r>
          </a:p>
          <a:p>
            <a:r>
              <a:rPr lang="en-US" dirty="0"/>
              <a:t>NSC BDNF expression was reduced 84% by shRNA in BKCs and multipotency was not affected by BDNF knockdown as measured by Sox2 and Musashi expression (B; n = 6 biological replicates).</a:t>
            </a:r>
          </a:p>
          <a:p>
            <a:r>
              <a:rPr lang="en-US" dirty="0"/>
              <a:t>(C and D) After four weeks, transplantation of BDNFshRNA -NSCs into ASO mice failed to improve either Rotarod (C) or beam traversal performance (D).</a:t>
            </a:r>
          </a:p>
          <a:p>
            <a:r>
              <a:rPr lang="en-US" dirty="0"/>
              <a:t>(E and F) Similarly, NSC-derived BDNF was critical for NSC-mediated improvements in cognitive function in NOR and NPR tasks in ASO mice (D–F).</a:t>
            </a:r>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41</a:t>
            </a:fld>
            <a:endParaRPr lang="en-US" dirty="0"/>
          </a:p>
        </p:txBody>
      </p:sp>
    </p:spTree>
    <p:extLst>
      <p:ext uri="{BB962C8B-B14F-4D97-AF65-F5344CB8AC3E}">
        <p14:creationId xmlns:p14="http://schemas.microsoft.com/office/powerpoint/2010/main" val="2600983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a:t>
            </a:r>
          </a:p>
          <a:p>
            <a:r>
              <a:rPr lang="en-US" dirty="0"/>
              <a:t>BDNF Is Necessary for NSC-Induced Motor and Cognitive Rescue</a:t>
            </a:r>
          </a:p>
          <a:p>
            <a:r>
              <a:rPr lang="en-US" dirty="0"/>
              <a:t>(G–I) As in the ASOV group, striatal BDNF was not increased in ASO-BKC mice </a:t>
            </a:r>
          </a:p>
          <a:p>
            <a:r>
              <a:rPr lang="en-US" dirty="0"/>
              <a:t>(G and H). BDNFshRNA -NSCs were also unable to significantly increase striatal TH ser31 (G, I).</a:t>
            </a:r>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42</a:t>
            </a:fld>
            <a:endParaRPr lang="en-US" dirty="0"/>
          </a:p>
        </p:txBody>
      </p:sp>
    </p:spTree>
    <p:extLst>
      <p:ext uri="{BB962C8B-B14F-4D97-AF65-F5344CB8AC3E}">
        <p14:creationId xmlns:p14="http://schemas.microsoft.com/office/powerpoint/2010/main" val="1618019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a:t>
            </a:r>
          </a:p>
          <a:p>
            <a:r>
              <a:rPr lang="en-US" dirty="0"/>
              <a:t>Viral Delivery of BDNF Partially Mimics the Effects of NSCs on Motor and Cognitive Function</a:t>
            </a:r>
          </a:p>
          <a:p>
            <a:r>
              <a:rPr lang="en-US" dirty="0"/>
              <a:t>mCherry- fluorescent protein </a:t>
            </a:r>
          </a:p>
          <a:p>
            <a:r>
              <a:rPr lang="en-US" dirty="0"/>
              <a:t>(C and D) AAV2-BDNF reversed motor deficits in ASO mice for both Rotarod (C) and beam traversal (D) tasks.</a:t>
            </a:r>
          </a:p>
          <a:p>
            <a:r>
              <a:rPr lang="en-US" dirty="0"/>
              <a:t>(E and F) In novel object and place recognition tasks, AAV2-BDNF modestly improved performance, although these effects were not significant (E and F).</a:t>
            </a:r>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43</a:t>
            </a:fld>
            <a:endParaRPr lang="en-US" dirty="0"/>
          </a:p>
        </p:txBody>
      </p:sp>
    </p:spTree>
    <p:extLst>
      <p:ext uri="{BB962C8B-B14F-4D97-AF65-F5344CB8AC3E}">
        <p14:creationId xmlns:p14="http://schemas.microsoft.com/office/powerpoint/2010/main" val="4190565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6</a:t>
            </a:r>
          </a:p>
          <a:p>
            <a:r>
              <a:rPr lang="en-US" dirty="0"/>
              <a:t>BDNF expression levels were compared between ASO-AAV-BDNF and ASO-NSC mice </a:t>
            </a:r>
          </a:p>
          <a:p>
            <a:r>
              <a:rPr lang="en-US" dirty="0"/>
              <a:t>(K-L). AAV-BDNF resulted in slightly lower levels of 14 kDa BDNF (mature isoform) compared with NSC transplantation. </a:t>
            </a:r>
          </a:p>
          <a:p>
            <a:r>
              <a:rPr lang="en-US" dirty="0"/>
              <a:t>(K-M) 500% increase in 12 kDa BDNF (possibly</a:t>
            </a:r>
            <a:r>
              <a:rPr lang="en-US" baseline="0" dirty="0"/>
              <a:t> un-phosphorylated)</a:t>
            </a:r>
            <a:r>
              <a:rPr lang="en-US" dirty="0"/>
              <a:t> relative to NSCs. </a:t>
            </a:r>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44</a:t>
            </a:fld>
            <a:endParaRPr lang="en-US" dirty="0"/>
          </a:p>
        </p:txBody>
      </p:sp>
    </p:spTree>
    <p:extLst>
      <p:ext uri="{BB962C8B-B14F-4D97-AF65-F5344CB8AC3E}">
        <p14:creationId xmlns:p14="http://schemas.microsoft.com/office/powerpoint/2010/main" val="1419424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NSC transplanted to striatal area improved motor function and cognition but only after brain derived neurotrophic factor levels were raised</a:t>
            </a:r>
          </a:p>
          <a:p>
            <a:r>
              <a:rPr lang="en-US" dirty="0"/>
              <a:t>Mouse bred to express human a-syn </a:t>
            </a:r>
          </a:p>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45</a:t>
            </a:fld>
            <a:endParaRPr lang="en-US" dirty="0"/>
          </a:p>
        </p:txBody>
      </p:sp>
    </p:spTree>
    <p:extLst>
      <p:ext uri="{BB962C8B-B14F-4D97-AF65-F5344CB8AC3E}">
        <p14:creationId xmlns:p14="http://schemas.microsoft.com/office/powerpoint/2010/main" val="182437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2000" b="0" i="0" u="none" strike="noStrike" baseline="0" dirty="0">
                <a:solidFill>
                  <a:srgbClr val="000000"/>
                </a:solidFill>
                <a:latin typeface="COHLD G+ MTGU"/>
              </a:rPr>
              <a:t> </a:t>
            </a:r>
            <a:r>
              <a:rPr lang="el-GR" sz="1200" b="0" i="0" u="none" strike="noStrike" baseline="0" dirty="0">
                <a:solidFill>
                  <a:srgbClr val="000000"/>
                </a:solidFill>
                <a:latin typeface="COHLD G+ MTGU"/>
              </a:rPr>
              <a:t>α</a:t>
            </a:r>
            <a:r>
              <a:rPr lang="el-GR" sz="1200" b="0" i="0" u="none" strike="noStrike" baseline="0" dirty="0">
                <a:solidFill>
                  <a:srgbClr val="000000"/>
                </a:solidFill>
                <a:latin typeface="COHKP D+ Univers"/>
              </a:rPr>
              <a:t>-</a:t>
            </a:r>
            <a:r>
              <a:rPr lang="en-US" sz="1200" b="0" i="0" u="none" strike="noStrike" baseline="0" dirty="0">
                <a:solidFill>
                  <a:srgbClr val="000000"/>
                </a:solidFill>
                <a:latin typeface="COHKP D+ Univers"/>
              </a:rPr>
              <a:t>synuclein has the ability to be transmitted from cell to cell using a variety of mechanisms such as endocytosis, plasma membrane penetration or through exosomes.</a:t>
            </a:r>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5</a:t>
            </a:fld>
            <a:endParaRPr lang="en-US" dirty="0"/>
          </a:p>
        </p:txBody>
      </p:sp>
    </p:spTree>
    <p:extLst>
      <p:ext uri="{BB962C8B-B14F-4D97-AF65-F5344CB8AC3E}">
        <p14:creationId xmlns:p14="http://schemas.microsoft.com/office/powerpoint/2010/main" val="230015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form of dementia to Alzheimer’s</a:t>
            </a:r>
          </a:p>
          <a:p>
            <a:r>
              <a:rPr lang="en-US" dirty="0"/>
              <a:t>Pharmacological interventions- L-Dopa is first but eventually becomes ineffective</a:t>
            </a:r>
          </a:p>
          <a:p>
            <a:r>
              <a:rPr lang="en-US" dirty="0"/>
              <a:t>Alpha-syn aggregates form</a:t>
            </a:r>
            <a:r>
              <a:rPr lang="en-US" baseline="0" dirty="0"/>
              <a:t> in the cortex, hippocampus and brainstem impacting cognition, 70% of PD patients get PDD- closely related to DLB</a:t>
            </a:r>
          </a:p>
        </p:txBody>
      </p:sp>
      <p:sp>
        <p:nvSpPr>
          <p:cNvPr id="4" name="Slide Number Placeholder 3"/>
          <p:cNvSpPr>
            <a:spLocks noGrp="1"/>
          </p:cNvSpPr>
          <p:nvPr>
            <p:ph type="sldNum" sz="quarter" idx="10"/>
          </p:nvPr>
        </p:nvSpPr>
        <p:spPr/>
        <p:txBody>
          <a:bodyPr/>
          <a:lstStyle/>
          <a:p>
            <a:fld id="{C7E52238-8C52-4DE5-B2E9-91BC3D1E0116}" type="slidenum">
              <a:rPr lang="en-US" smtClean="0"/>
              <a:t>7</a:t>
            </a:fld>
            <a:endParaRPr lang="en-US" dirty="0"/>
          </a:p>
        </p:txBody>
      </p:sp>
    </p:spTree>
    <p:extLst>
      <p:ext uri="{BB962C8B-B14F-4D97-AF65-F5344CB8AC3E}">
        <p14:creationId xmlns:p14="http://schemas.microsoft.com/office/powerpoint/2010/main" val="3641958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A30P,</a:t>
            </a:r>
            <a:r>
              <a:rPr lang="en-US" baseline="0" dirty="0"/>
              <a:t> E46K </a:t>
            </a:r>
            <a:r>
              <a:rPr lang="en-US" dirty="0"/>
              <a:t>and A53T are the locations where </a:t>
            </a:r>
            <a:r>
              <a:rPr lang="el-GR" dirty="0"/>
              <a:t>α</a:t>
            </a:r>
            <a:r>
              <a:rPr lang="en-US" dirty="0"/>
              <a:t>-syn mutates and is prone to aggregation. </a:t>
            </a:r>
          </a:p>
          <a:p>
            <a:r>
              <a:rPr lang="en-US" dirty="0"/>
              <a:t>N-term</a:t>
            </a:r>
            <a:r>
              <a:rPr lang="en-US" baseline="0" dirty="0"/>
              <a:t> (amino terminal)-</a:t>
            </a:r>
            <a:r>
              <a:rPr lang="en-US" dirty="0"/>
              <a:t> amino acids 1–60 is the</a:t>
            </a:r>
            <a:r>
              <a:rPr lang="en-US" baseline="0" dirty="0"/>
              <a:t> </a:t>
            </a:r>
            <a:r>
              <a:rPr lang="en-US" dirty="0"/>
              <a:t>region responsible for </a:t>
            </a:r>
            <a:r>
              <a:rPr lang="el-GR" dirty="0"/>
              <a:t>α-</a:t>
            </a:r>
            <a:r>
              <a:rPr lang="en-US" dirty="0"/>
              <a:t>syn</a:t>
            </a:r>
            <a:r>
              <a:rPr lang="en-US" baseline="0" dirty="0"/>
              <a:t> </a:t>
            </a:r>
            <a:r>
              <a:rPr lang="en-US" dirty="0"/>
              <a:t>membrane interactions.</a:t>
            </a:r>
          </a:p>
          <a:p>
            <a:r>
              <a:rPr lang="en-US" dirty="0"/>
              <a:t>NAC (non-</a:t>
            </a:r>
            <a:r>
              <a:rPr lang="el-GR" dirty="0"/>
              <a:t>β </a:t>
            </a:r>
            <a:r>
              <a:rPr lang="en-US" dirty="0"/>
              <a:t>amyloid component)-</a:t>
            </a:r>
            <a:r>
              <a:rPr lang="en-US" baseline="0" dirty="0"/>
              <a:t> amino acids 61-95</a:t>
            </a:r>
            <a:r>
              <a:rPr lang="en-US" dirty="0"/>
              <a:t> is the most hydrophobic region and is required for aggregation. This region folds and forms amyloid fibrils. </a:t>
            </a:r>
          </a:p>
          <a:p>
            <a:r>
              <a:rPr lang="en-US" dirty="0"/>
              <a:t>C-terminal- amino acids 96–140 consists of acidic residues and negative charges. The residue serine129  is phosphorylated in Lewy bodies</a:t>
            </a:r>
            <a:r>
              <a:rPr lang="en-US" baseline="0" dirty="0"/>
              <a:t> and this location is used as a marker for </a:t>
            </a:r>
            <a:r>
              <a:rPr lang="el-GR" baseline="0" dirty="0"/>
              <a:t>α</a:t>
            </a:r>
            <a:r>
              <a:rPr lang="en-US" baseline="0" dirty="0"/>
              <a:t>-syn aggregation.</a:t>
            </a:r>
          </a:p>
          <a:p>
            <a:endParaRPr lang="en-US" dirty="0"/>
          </a:p>
        </p:txBody>
      </p:sp>
      <p:sp>
        <p:nvSpPr>
          <p:cNvPr id="4" name="Slide Number Placeholder 3"/>
          <p:cNvSpPr>
            <a:spLocks noGrp="1"/>
          </p:cNvSpPr>
          <p:nvPr>
            <p:ph type="sldNum" sz="quarter" idx="5"/>
          </p:nvPr>
        </p:nvSpPr>
        <p:spPr/>
        <p:txBody>
          <a:bodyPr/>
          <a:lstStyle/>
          <a:p>
            <a:fld id="{C7E52238-8C52-4DE5-B2E9-91BC3D1E0116}" type="slidenum">
              <a:rPr lang="en-US" smtClean="0"/>
              <a:t>8</a:t>
            </a:fld>
            <a:endParaRPr lang="en-US" dirty="0"/>
          </a:p>
        </p:txBody>
      </p:sp>
    </p:spTree>
    <p:extLst>
      <p:ext uri="{BB962C8B-B14F-4D97-AF65-F5344CB8AC3E}">
        <p14:creationId xmlns:p14="http://schemas.microsoft.com/office/powerpoint/2010/main" val="293836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Adeno associated virus serotype ½- viral vector</a:t>
            </a:r>
          </a:p>
          <a:p>
            <a:r>
              <a:rPr lang="en-US" dirty="0"/>
              <a:t>Cytomegalovirus- early promoter</a:t>
            </a:r>
          </a:p>
          <a:p>
            <a:r>
              <a:rPr lang="en-US" dirty="0"/>
              <a:t>human alpha-synuclein, (protein of interest)</a:t>
            </a:r>
            <a:r>
              <a:rPr lang="en-US" baseline="0" dirty="0"/>
              <a:t> overexpresses at point mutations A30P and A53T</a:t>
            </a:r>
          </a:p>
          <a:p>
            <a:r>
              <a:rPr lang="en-US" baseline="0" dirty="0"/>
              <a:t>internal ribosomal entry site</a:t>
            </a:r>
          </a:p>
          <a:p>
            <a:r>
              <a:rPr lang="en-US" baseline="0" dirty="0"/>
              <a:t>Green Fluorescent Protein- reporter protein</a:t>
            </a:r>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10</a:t>
            </a:fld>
            <a:endParaRPr lang="en-US" dirty="0"/>
          </a:p>
        </p:txBody>
      </p:sp>
    </p:spTree>
    <p:extLst>
      <p:ext uri="{BB962C8B-B14F-4D97-AF65-F5344CB8AC3E}">
        <p14:creationId xmlns:p14="http://schemas.microsoft.com/office/powerpoint/2010/main" val="1102088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Rabies virus was used to determine if alpha-syn overexpression traveled beyond the OB</a:t>
            </a:r>
          </a:p>
          <a:p>
            <a:r>
              <a:rPr lang="en-US" dirty="0"/>
              <a:t>These two were combined 1:1 </a:t>
            </a:r>
          </a:p>
        </p:txBody>
      </p:sp>
      <p:sp>
        <p:nvSpPr>
          <p:cNvPr id="4" name="Slide Number Placeholder 3"/>
          <p:cNvSpPr>
            <a:spLocks noGrp="1"/>
          </p:cNvSpPr>
          <p:nvPr>
            <p:ph type="sldNum" sz="quarter" idx="10"/>
          </p:nvPr>
        </p:nvSpPr>
        <p:spPr/>
        <p:txBody>
          <a:bodyPr/>
          <a:lstStyle/>
          <a:p>
            <a:fld id="{C7E52238-8C52-4DE5-B2E9-91BC3D1E0116}" type="slidenum">
              <a:rPr lang="en-US" smtClean="0"/>
              <a:t>11</a:t>
            </a:fld>
            <a:endParaRPr lang="en-US" dirty="0"/>
          </a:p>
        </p:txBody>
      </p:sp>
    </p:spTree>
    <p:extLst>
      <p:ext uri="{BB962C8B-B14F-4D97-AF65-F5344CB8AC3E}">
        <p14:creationId xmlns:p14="http://schemas.microsoft.com/office/powerpoint/2010/main" val="224219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E52238-8C52-4DE5-B2E9-91BC3D1E0116}" type="slidenum">
              <a:rPr lang="en-US" smtClean="0"/>
              <a:t>12</a:t>
            </a:fld>
            <a:endParaRPr lang="en-US" dirty="0"/>
          </a:p>
        </p:txBody>
      </p:sp>
    </p:spTree>
    <p:extLst>
      <p:ext uri="{BB962C8B-B14F-4D97-AF65-F5344CB8AC3E}">
        <p14:creationId xmlns:p14="http://schemas.microsoft.com/office/powerpoint/2010/main" val="946838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EF58F4D3-A5D3-4285-AFF3-4F076D9E8E78}" type="datetimeFigureOut">
              <a:rPr lang="en-US" smtClean="0"/>
              <a:t>11/30/2018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423415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109851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863153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A93266-E2A4-43CF-9DFA-EE7226FA24BF}"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0850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3735956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787777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3868873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299548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417874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78600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252599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1112709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461350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2367501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22494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334173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58F4D3-A5D3-4285-AFF3-4F076D9E8E78}" type="datetimeFigureOut">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A93266-E2A4-43CF-9DFA-EE7226FA24BF}" type="slidenum">
              <a:rPr lang="en-US" smtClean="0"/>
              <a:t>‹#›</a:t>
            </a:fld>
            <a:endParaRPr lang="en-US" dirty="0"/>
          </a:p>
        </p:txBody>
      </p:sp>
    </p:spTree>
    <p:extLst>
      <p:ext uri="{BB962C8B-B14F-4D97-AF65-F5344CB8AC3E}">
        <p14:creationId xmlns:p14="http://schemas.microsoft.com/office/powerpoint/2010/main" val="162642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F58F4D3-A5D3-4285-AFF3-4F076D9E8E78}" type="datetimeFigureOut">
              <a:rPr lang="en-US" smtClean="0"/>
              <a:t>11/30/2018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A93266-E2A4-43CF-9DFA-EE7226FA24BF}" type="slidenum">
              <a:rPr lang="en-US" smtClean="0"/>
              <a:t>‹#›</a:t>
            </a:fld>
            <a:endParaRPr lang="en-US" dirty="0"/>
          </a:p>
        </p:txBody>
      </p:sp>
    </p:spTree>
    <p:extLst>
      <p:ext uri="{BB962C8B-B14F-4D97-AF65-F5344CB8AC3E}">
        <p14:creationId xmlns:p14="http://schemas.microsoft.com/office/powerpoint/2010/main" val="3346497100"/>
      </p:ext>
    </p:extLst>
  </p:cSld>
  <p:clrMap bg1="dk1" tx1="lt1" bg2="dk2"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ED7132-F1B0-4724-8CBE-C75FE2639FCC}"/>
              </a:ext>
            </a:extLst>
          </p:cNvPr>
          <p:cNvSpPr txBox="1"/>
          <p:nvPr/>
        </p:nvSpPr>
        <p:spPr>
          <a:xfrm>
            <a:off x="1652270" y="2143035"/>
            <a:ext cx="8315960" cy="2308324"/>
          </a:xfrm>
          <a:prstGeom prst="rect">
            <a:avLst/>
          </a:prstGeom>
          <a:noFill/>
        </p:spPr>
        <p:txBody>
          <a:bodyPr wrap="square" rtlCol="0">
            <a:spAutoFit/>
          </a:bodyPr>
          <a:lstStyle/>
          <a:p>
            <a:pPr algn="ctr"/>
            <a:r>
              <a:rPr lang="en-US" sz="3200" dirty="0">
                <a:latin typeface="Centaur" panose="02030504050205020304" pitchFamily="18" charset="0"/>
              </a:rPr>
              <a:t>Brain Derived Neurotrophic Factor as a Necessary Component to Reverse Motor Deficits in Animal Models of Parkinson’s Disease</a:t>
            </a:r>
          </a:p>
          <a:p>
            <a:pPr algn="ctr"/>
            <a:endParaRPr lang="en-US" sz="2400" dirty="0">
              <a:latin typeface="Centaur" panose="02030504050205020304" pitchFamily="18" charset="0"/>
            </a:endParaRPr>
          </a:p>
          <a:p>
            <a:pPr algn="ctr"/>
            <a:r>
              <a:rPr lang="en-US" sz="2400" dirty="0">
                <a:latin typeface="Centaur" panose="02030504050205020304" pitchFamily="18" charset="0"/>
              </a:rPr>
              <a:t>Marie Severson</a:t>
            </a:r>
          </a:p>
        </p:txBody>
      </p:sp>
    </p:spTree>
    <p:extLst>
      <p:ext uri="{BB962C8B-B14F-4D97-AF65-F5344CB8AC3E}">
        <p14:creationId xmlns:p14="http://schemas.microsoft.com/office/powerpoint/2010/main" val="305004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6324" y="298209"/>
            <a:ext cx="9210676" cy="2308324"/>
          </a:xfrm>
          <a:prstGeom prst="rect">
            <a:avLst/>
          </a:prstGeom>
          <a:noFill/>
        </p:spPr>
        <p:txBody>
          <a:bodyPr wrap="square" rtlCol="0">
            <a:spAutoFit/>
          </a:bodyPr>
          <a:lstStyle/>
          <a:p>
            <a:r>
              <a:rPr lang="en-US" sz="4000" dirty="0">
                <a:latin typeface="Centaur" panose="02030504050205020304" pitchFamily="18" charset="0"/>
              </a:rPr>
              <a:t>Methods:</a:t>
            </a:r>
            <a:endParaRPr lang="en-US" sz="3200" dirty="0">
              <a:latin typeface="Centaur" panose="02030504050205020304" pitchFamily="18" charset="0"/>
            </a:endParaRPr>
          </a:p>
          <a:p>
            <a:endParaRPr lang="en-US" sz="3200" dirty="0">
              <a:latin typeface="Centaur" panose="02030504050205020304" pitchFamily="18" charset="0"/>
            </a:endParaRPr>
          </a:p>
          <a:p>
            <a:r>
              <a:rPr lang="en-US" sz="3600" dirty="0">
                <a:latin typeface="Centaur" panose="02030504050205020304" pitchFamily="18" charset="0"/>
              </a:rPr>
              <a:t>Viral vector used to overexpress hm-</a:t>
            </a:r>
            <a:r>
              <a:rPr lang="el-GR" sz="3600" dirty="0">
                <a:latin typeface="Bahnschrift SemiLight"/>
              </a:rPr>
              <a:t>α</a:t>
            </a:r>
            <a:r>
              <a:rPr lang="en-US" sz="3600" dirty="0">
                <a:latin typeface="Centaur" panose="02030504050205020304" pitchFamily="18" charset="0"/>
              </a:rPr>
              <a:t>-syn in 12 month old Sprague Dawley rats </a:t>
            </a:r>
          </a:p>
        </p:txBody>
      </p:sp>
      <p:sp>
        <p:nvSpPr>
          <p:cNvPr id="4" name="Rectangle 3"/>
          <p:cNvSpPr/>
          <p:nvPr/>
        </p:nvSpPr>
        <p:spPr>
          <a:xfrm>
            <a:off x="3724275" y="2760400"/>
            <a:ext cx="1657350" cy="11049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panose="020B0502040204020203"/>
              </a:rPr>
              <a:t>CMV</a:t>
            </a:r>
          </a:p>
        </p:txBody>
      </p:sp>
      <p:sp>
        <p:nvSpPr>
          <p:cNvPr id="5" name="Rectangle 4"/>
          <p:cNvSpPr/>
          <p:nvPr/>
        </p:nvSpPr>
        <p:spPr>
          <a:xfrm>
            <a:off x="5381625" y="2760400"/>
            <a:ext cx="2047875" cy="11049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panose="020B0502040204020203"/>
              </a:rPr>
              <a:t>syn</a:t>
            </a:r>
          </a:p>
          <a:p>
            <a:pPr algn="ctr"/>
            <a:r>
              <a:rPr lang="en-US" sz="2400" dirty="0">
                <a:latin typeface="Bahnschrift SemiBold" panose="020B0502040204020203"/>
              </a:rPr>
              <a:t>(A30P A53T)</a:t>
            </a:r>
          </a:p>
        </p:txBody>
      </p:sp>
      <p:sp>
        <p:nvSpPr>
          <p:cNvPr id="6" name="Rectangle 5"/>
          <p:cNvSpPr/>
          <p:nvPr/>
        </p:nvSpPr>
        <p:spPr>
          <a:xfrm>
            <a:off x="7429500" y="2760400"/>
            <a:ext cx="1581150" cy="1104900"/>
          </a:xfrm>
          <a:prstGeom prst="rect">
            <a:avLst/>
          </a:prstGeom>
          <a:solidFill>
            <a:srgbClr val="D5277E"/>
          </a:solidFill>
          <a:ln>
            <a:solidFill>
              <a:srgbClr val="D527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panose="020B0502040204020203"/>
              </a:rPr>
              <a:t>ires</a:t>
            </a:r>
          </a:p>
        </p:txBody>
      </p:sp>
      <p:sp>
        <p:nvSpPr>
          <p:cNvPr id="7" name="Rectangle 6"/>
          <p:cNvSpPr/>
          <p:nvPr/>
        </p:nvSpPr>
        <p:spPr>
          <a:xfrm>
            <a:off x="9010650" y="2758461"/>
            <a:ext cx="1581150" cy="110877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panose="020B0502040204020203"/>
              </a:rPr>
              <a:t>GFP</a:t>
            </a:r>
          </a:p>
        </p:txBody>
      </p:sp>
      <p:sp>
        <p:nvSpPr>
          <p:cNvPr id="9" name="Rectangle 8"/>
          <p:cNvSpPr/>
          <p:nvPr/>
        </p:nvSpPr>
        <p:spPr>
          <a:xfrm>
            <a:off x="759617" y="2760400"/>
            <a:ext cx="1745458" cy="11049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panose="020B0502040204020203"/>
              </a:rPr>
              <a:t>AAV 1/2</a:t>
            </a:r>
          </a:p>
        </p:txBody>
      </p:sp>
      <p:sp>
        <p:nvSpPr>
          <p:cNvPr id="10" name="Right Arrow 9"/>
          <p:cNvSpPr/>
          <p:nvPr/>
        </p:nvSpPr>
        <p:spPr>
          <a:xfrm>
            <a:off x="2625471" y="3070533"/>
            <a:ext cx="978408" cy="484632"/>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759617" y="5004464"/>
            <a:ext cx="1745458" cy="1209675"/>
          </a:xfrm>
          <a:prstGeom prst="rect">
            <a:avLst/>
          </a:prstGeom>
          <a:solidFill>
            <a:schemeClr val="accent4">
              <a:lumMod val="5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panose="020B0502040204020203"/>
              </a:rPr>
              <a:t>AAV 2/1</a:t>
            </a:r>
          </a:p>
        </p:txBody>
      </p:sp>
      <p:sp>
        <p:nvSpPr>
          <p:cNvPr id="8" name="Right Arrow 7"/>
          <p:cNvSpPr/>
          <p:nvPr/>
        </p:nvSpPr>
        <p:spPr>
          <a:xfrm>
            <a:off x="2664903" y="5366985"/>
            <a:ext cx="978408" cy="484632"/>
          </a:xfrm>
          <a:prstGeom prst="rightArrow">
            <a:avLst/>
          </a:prstGeom>
          <a:solidFill>
            <a:schemeClr val="accent4">
              <a:lumMod val="5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800473" y="5004464"/>
            <a:ext cx="1657349" cy="12096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panose="020B0502040204020203"/>
              </a:rPr>
              <a:t>CVM</a:t>
            </a:r>
          </a:p>
        </p:txBody>
      </p:sp>
      <p:sp>
        <p:nvSpPr>
          <p:cNvPr id="14" name="Rectangle 13"/>
          <p:cNvSpPr/>
          <p:nvPr/>
        </p:nvSpPr>
        <p:spPr>
          <a:xfrm>
            <a:off x="5457822" y="5004464"/>
            <a:ext cx="1657352" cy="120967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panose="020B0502040204020203"/>
              </a:rPr>
              <a:t>GFP</a:t>
            </a:r>
          </a:p>
        </p:txBody>
      </p:sp>
      <p:sp>
        <p:nvSpPr>
          <p:cNvPr id="15" name="TextBox 14"/>
          <p:cNvSpPr txBox="1"/>
          <p:nvPr/>
        </p:nvSpPr>
        <p:spPr>
          <a:xfrm>
            <a:off x="1076324" y="4195100"/>
            <a:ext cx="6072496" cy="584775"/>
          </a:xfrm>
          <a:prstGeom prst="rect">
            <a:avLst/>
          </a:prstGeom>
          <a:noFill/>
        </p:spPr>
        <p:txBody>
          <a:bodyPr wrap="none" rtlCol="0">
            <a:spAutoFit/>
          </a:bodyPr>
          <a:lstStyle/>
          <a:p>
            <a:r>
              <a:rPr lang="en-US" sz="3200" dirty="0">
                <a:latin typeface="Centaur" panose="02030504050205020304" pitchFamily="18" charset="0"/>
              </a:rPr>
              <a:t>Different AAV serotype used as control</a:t>
            </a:r>
          </a:p>
        </p:txBody>
      </p:sp>
    </p:spTree>
    <p:extLst>
      <p:ext uri="{BB962C8B-B14F-4D97-AF65-F5344CB8AC3E}">
        <p14:creationId xmlns:p14="http://schemas.microsoft.com/office/powerpoint/2010/main" val="1360117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76324" y="285750"/>
            <a:ext cx="10220325" cy="4770537"/>
          </a:xfrm>
          <a:prstGeom prst="rect">
            <a:avLst/>
          </a:prstGeom>
          <a:noFill/>
        </p:spPr>
        <p:txBody>
          <a:bodyPr wrap="square" rtlCol="0">
            <a:spAutoFit/>
          </a:bodyPr>
          <a:lstStyle/>
          <a:p>
            <a:r>
              <a:rPr lang="en-US" sz="4000" dirty="0">
                <a:latin typeface="Centaur" panose="02030504050205020304" pitchFamily="18" charset="0"/>
              </a:rPr>
              <a:t>Methods:</a:t>
            </a:r>
          </a:p>
          <a:p>
            <a:endParaRPr lang="en-US" sz="3200" dirty="0">
              <a:solidFill>
                <a:schemeClr val="bg2"/>
              </a:solidFill>
              <a:latin typeface="Centaur" panose="02030504050205020304" pitchFamily="18" charset="0"/>
            </a:endParaRPr>
          </a:p>
          <a:p>
            <a:r>
              <a:rPr lang="en-US" sz="3600" dirty="0">
                <a:latin typeface="Centaur" panose="02030504050205020304" pitchFamily="18" charset="0"/>
              </a:rPr>
              <a:t>Retrograde tracing to detect monosynaptic connections beyond OB</a:t>
            </a:r>
          </a:p>
          <a:p>
            <a:pPr marL="914400" lvl="1" indent="-457200">
              <a:buFont typeface="Arial" panose="020B0604020202020204" pitchFamily="34" charset="0"/>
              <a:buChar char="•"/>
            </a:pPr>
            <a:endParaRPr lang="en-US" sz="3200" dirty="0">
              <a:latin typeface="Centaur" panose="02030504050205020304" pitchFamily="18" charset="0"/>
            </a:endParaRPr>
          </a:p>
          <a:p>
            <a:pPr marL="914400" lvl="1" indent="-457200">
              <a:buFont typeface="Arial" panose="020B0604020202020204" pitchFamily="34" charset="0"/>
              <a:buChar char="•"/>
            </a:pPr>
            <a:r>
              <a:rPr lang="en-US" sz="3200" dirty="0">
                <a:latin typeface="Centaur" panose="02030504050205020304" pitchFamily="18" charset="0"/>
              </a:rPr>
              <a:t>Rabies Virus was injected into the OB at the same coordinates as the hm-</a:t>
            </a:r>
            <a:r>
              <a:rPr lang="el-GR" sz="3200" dirty="0">
                <a:latin typeface="Calibri" panose="020F0502020204030204" pitchFamily="34" charset="0"/>
              </a:rPr>
              <a:t>α</a:t>
            </a:r>
            <a:r>
              <a:rPr lang="en-US" sz="3200" dirty="0">
                <a:latin typeface="Centaur" panose="02030504050205020304" pitchFamily="18" charset="0"/>
              </a:rPr>
              <a:t>-syn overexpression</a:t>
            </a:r>
          </a:p>
          <a:p>
            <a:pPr marL="1828800" lvl="3" indent="-457200">
              <a:buFont typeface="Arial" panose="020B0604020202020204" pitchFamily="34" charset="0"/>
              <a:buChar char="•"/>
            </a:pPr>
            <a:r>
              <a:rPr lang="en-US" sz="3200" dirty="0">
                <a:latin typeface="Centaur" panose="02030504050205020304" pitchFamily="18" charset="0"/>
              </a:rPr>
              <a:t>AAV9-EF1a-Dio-GFP-TVA</a:t>
            </a:r>
          </a:p>
          <a:p>
            <a:pPr marL="1828800" lvl="3" indent="-457200">
              <a:buFont typeface="Arial" panose="020B0604020202020204" pitchFamily="34" charset="0"/>
              <a:buChar char="•"/>
            </a:pPr>
            <a:r>
              <a:rPr lang="en-US" sz="3200" dirty="0">
                <a:latin typeface="Centaur" panose="02030504050205020304" pitchFamily="18" charset="0"/>
              </a:rPr>
              <a:t>AAV9-EF1a-Dio-RV-G</a:t>
            </a:r>
          </a:p>
        </p:txBody>
      </p:sp>
    </p:spTree>
    <p:extLst>
      <p:ext uri="{BB962C8B-B14F-4D97-AF65-F5344CB8AC3E}">
        <p14:creationId xmlns:p14="http://schemas.microsoft.com/office/powerpoint/2010/main" val="419194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6325" y="314325"/>
            <a:ext cx="8772525" cy="2308324"/>
          </a:xfrm>
          <a:prstGeom prst="rect">
            <a:avLst/>
          </a:prstGeom>
          <a:noFill/>
        </p:spPr>
        <p:txBody>
          <a:bodyPr wrap="square" rtlCol="0">
            <a:spAutoFit/>
          </a:bodyPr>
          <a:lstStyle/>
          <a:p>
            <a:r>
              <a:rPr lang="en-US" sz="4000" dirty="0">
                <a:latin typeface="Centaur" panose="02030504050205020304" pitchFamily="18" charset="0"/>
              </a:rPr>
              <a:t>Methods:</a:t>
            </a:r>
          </a:p>
          <a:p>
            <a:endParaRPr lang="en-US" sz="3600" dirty="0">
              <a:solidFill>
                <a:schemeClr val="bg2"/>
              </a:solidFill>
              <a:latin typeface="Centaur" panose="02030504050205020304" pitchFamily="18" charset="0"/>
            </a:endParaRPr>
          </a:p>
          <a:p>
            <a:r>
              <a:rPr lang="en-US" sz="3600" dirty="0">
                <a:latin typeface="Centaur" panose="02030504050205020304" pitchFamily="18" charset="0"/>
              </a:rPr>
              <a:t>Striatal catecholamine quantification</a:t>
            </a:r>
          </a:p>
          <a:p>
            <a:pPr lvl="1"/>
            <a:endParaRPr lang="en-US" sz="3200" dirty="0">
              <a:latin typeface="Centaur" panose="02030504050205020304" pitchFamily="18" charset="0"/>
            </a:endParaRPr>
          </a:p>
        </p:txBody>
      </p:sp>
      <p:pic>
        <p:nvPicPr>
          <p:cNvPr id="7" name="Picture 6"/>
          <p:cNvPicPr>
            <a:picLocks noChangeAspect="1"/>
          </p:cNvPicPr>
          <p:nvPr/>
        </p:nvPicPr>
        <p:blipFill>
          <a:blip r:embed="rId3"/>
          <a:stretch>
            <a:fillRect/>
          </a:stretch>
        </p:blipFill>
        <p:spPr>
          <a:xfrm>
            <a:off x="1652587" y="2441674"/>
            <a:ext cx="7620000" cy="4000500"/>
          </a:xfrm>
          <a:prstGeom prst="rect">
            <a:avLst/>
          </a:prstGeom>
        </p:spPr>
      </p:pic>
    </p:spTree>
    <p:extLst>
      <p:ext uri="{BB962C8B-B14F-4D97-AF65-F5344CB8AC3E}">
        <p14:creationId xmlns:p14="http://schemas.microsoft.com/office/powerpoint/2010/main" val="4167357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6325" y="314325"/>
            <a:ext cx="9725025" cy="5755422"/>
          </a:xfrm>
          <a:prstGeom prst="rect">
            <a:avLst/>
          </a:prstGeom>
          <a:noFill/>
        </p:spPr>
        <p:txBody>
          <a:bodyPr wrap="square" rtlCol="0">
            <a:spAutoFit/>
          </a:bodyPr>
          <a:lstStyle/>
          <a:p>
            <a:r>
              <a:rPr lang="en-US" sz="4000" dirty="0">
                <a:latin typeface="Centaur" panose="02030504050205020304" pitchFamily="18" charset="0"/>
              </a:rPr>
              <a:t>Methods:</a:t>
            </a:r>
          </a:p>
          <a:p>
            <a:endParaRPr lang="en-US" sz="3600" dirty="0">
              <a:latin typeface="Centaur" panose="02030504050205020304" pitchFamily="18" charset="0"/>
            </a:endParaRPr>
          </a:p>
          <a:p>
            <a:r>
              <a:rPr lang="en-US" sz="3600" dirty="0">
                <a:latin typeface="Centaur" panose="02030504050205020304" pitchFamily="18" charset="0"/>
              </a:rPr>
              <a:t>Behavioral Tests</a:t>
            </a:r>
          </a:p>
          <a:p>
            <a:endParaRPr lang="en-US" sz="3200" dirty="0">
              <a:latin typeface="Centaur" panose="02030504050205020304" pitchFamily="18" charset="0"/>
            </a:endParaRPr>
          </a:p>
          <a:p>
            <a:r>
              <a:rPr lang="en-US" sz="3200" dirty="0">
                <a:latin typeface="Centaur" panose="02030504050205020304" pitchFamily="18" charset="0"/>
              </a:rPr>
              <a:t>	Odor discrimination</a:t>
            </a:r>
          </a:p>
          <a:p>
            <a:pPr marL="1371600" lvl="2" indent="-457200">
              <a:buFont typeface="Arial" panose="020B0604020202020204" pitchFamily="34" charset="0"/>
              <a:buChar char="•"/>
            </a:pPr>
            <a:r>
              <a:rPr lang="en-US" sz="3200" dirty="0">
                <a:latin typeface="Centaur" panose="02030504050205020304" pitchFamily="18" charset="0"/>
              </a:rPr>
              <a:t>Assess olfactory function (sniffing behaviors)</a:t>
            </a:r>
          </a:p>
          <a:p>
            <a:pPr marL="1828800" lvl="3" indent="-457200">
              <a:buFont typeface="Arial" panose="020B0604020202020204" pitchFamily="34" charset="0"/>
              <a:buChar char="•"/>
            </a:pPr>
            <a:r>
              <a:rPr lang="en-US" sz="3200" dirty="0">
                <a:latin typeface="Centaur" panose="02030504050205020304" pitchFamily="18" charset="0"/>
              </a:rPr>
              <a:t>Tested threshold (lemon in mineral oil)</a:t>
            </a:r>
          </a:p>
          <a:p>
            <a:pPr marL="1828800" lvl="3" indent="-457200">
              <a:buFont typeface="Arial" panose="020B0604020202020204" pitchFamily="34" charset="0"/>
              <a:buChar char="•"/>
            </a:pPr>
            <a:r>
              <a:rPr lang="en-US" sz="3200" dirty="0">
                <a:latin typeface="Centaur" panose="02030504050205020304" pitchFamily="18" charset="0"/>
              </a:rPr>
              <a:t>Established ‘sniff behavior’</a:t>
            </a:r>
          </a:p>
          <a:p>
            <a:pPr marL="1828800" lvl="3" indent="-457200">
              <a:buFont typeface="Arial" panose="020B0604020202020204" pitchFamily="34" charset="0"/>
              <a:buChar char="•"/>
            </a:pPr>
            <a:r>
              <a:rPr lang="en-US" sz="3200" dirty="0">
                <a:latin typeface="Centaur" panose="02030504050205020304" pitchFamily="18" charset="0"/>
              </a:rPr>
              <a:t>Exposed to rose odor for habituation (familiar)</a:t>
            </a:r>
          </a:p>
          <a:p>
            <a:pPr marL="1828800" lvl="3" indent="-457200">
              <a:buFont typeface="Arial" panose="020B0604020202020204" pitchFamily="34" charset="0"/>
              <a:buChar char="•"/>
            </a:pPr>
            <a:r>
              <a:rPr lang="en-US" sz="3200" dirty="0">
                <a:latin typeface="Centaur" panose="02030504050205020304" pitchFamily="18" charset="0"/>
              </a:rPr>
              <a:t>Exposed to lemon odor for dishabituation (novel)</a:t>
            </a:r>
          </a:p>
          <a:p>
            <a:pPr marL="1371600" lvl="2" indent="-457200">
              <a:buFont typeface="Arial" panose="020B0604020202020204" pitchFamily="34" charset="0"/>
              <a:buChar char="•"/>
            </a:pPr>
            <a:endParaRPr lang="en-US" sz="3200" dirty="0">
              <a:latin typeface="Centaur" panose="02030504050205020304" pitchFamily="18" charset="0"/>
            </a:endParaRPr>
          </a:p>
        </p:txBody>
      </p:sp>
    </p:spTree>
    <p:extLst>
      <p:ext uri="{BB962C8B-B14F-4D97-AF65-F5344CB8AC3E}">
        <p14:creationId xmlns:p14="http://schemas.microsoft.com/office/powerpoint/2010/main" val="793107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5375" y="333375"/>
            <a:ext cx="9582150" cy="4093428"/>
          </a:xfrm>
          <a:prstGeom prst="rect">
            <a:avLst/>
          </a:prstGeom>
          <a:noFill/>
        </p:spPr>
        <p:txBody>
          <a:bodyPr wrap="square" rtlCol="0">
            <a:spAutoFit/>
          </a:bodyPr>
          <a:lstStyle/>
          <a:p>
            <a:r>
              <a:rPr lang="en-US" sz="3600" dirty="0">
                <a:latin typeface="Centaur" panose="02030504050205020304" pitchFamily="18" charset="0"/>
              </a:rPr>
              <a:t>Methods:</a:t>
            </a:r>
          </a:p>
          <a:p>
            <a:pPr marL="914400" lvl="1" indent="-457200">
              <a:buFont typeface="Arial" panose="020B0604020202020204" pitchFamily="34" charset="0"/>
              <a:buChar char="•"/>
            </a:pPr>
            <a:endParaRPr lang="en-US" sz="3200" dirty="0">
              <a:latin typeface="Centaur" panose="02030504050205020304" pitchFamily="18" charset="0"/>
            </a:endParaRPr>
          </a:p>
          <a:p>
            <a:pPr lvl="1"/>
            <a:r>
              <a:rPr lang="en-US" sz="3200" dirty="0">
                <a:latin typeface="Centaur" panose="02030504050205020304" pitchFamily="18" charset="0"/>
              </a:rPr>
              <a:t>Open field test</a:t>
            </a:r>
          </a:p>
          <a:p>
            <a:pPr marL="1371600" lvl="2" indent="-457200">
              <a:buFont typeface="Arial" panose="020B0604020202020204" pitchFamily="34" charset="0"/>
              <a:buChar char="•"/>
            </a:pPr>
            <a:r>
              <a:rPr lang="en-US" sz="3200" dirty="0">
                <a:latin typeface="Centaur" panose="02030504050205020304" pitchFamily="18" charset="0"/>
              </a:rPr>
              <a:t>Square area (45x45x40cm)</a:t>
            </a:r>
          </a:p>
          <a:p>
            <a:pPr marL="1371600" lvl="2" indent="-457200">
              <a:buFont typeface="Arial" panose="020B0604020202020204" pitchFamily="34" charset="0"/>
              <a:buChar char="•"/>
            </a:pPr>
            <a:r>
              <a:rPr lang="en-US" sz="3200" dirty="0">
                <a:latin typeface="Centaur" panose="02030504050205020304" pitchFamily="18" charset="0"/>
              </a:rPr>
              <a:t>Allowed to explore area before test</a:t>
            </a:r>
          </a:p>
          <a:p>
            <a:pPr marL="1371600" lvl="2" indent="-457200">
              <a:buFont typeface="Arial" panose="020B0604020202020204" pitchFamily="34" charset="0"/>
              <a:buChar char="•"/>
            </a:pPr>
            <a:r>
              <a:rPr lang="en-US" sz="3200" dirty="0">
                <a:latin typeface="Centaur" panose="02030504050205020304" pitchFamily="18" charset="0"/>
              </a:rPr>
              <a:t>Distance traveled and # of times center line was crossed were measured</a:t>
            </a:r>
          </a:p>
          <a:p>
            <a:pPr marL="1371600" lvl="2" indent="-457200">
              <a:buFont typeface="Arial" panose="020B0604020202020204" pitchFamily="34" charset="0"/>
              <a:buChar char="•"/>
            </a:pPr>
            <a:endParaRPr lang="en-US" sz="3200" dirty="0">
              <a:latin typeface="Centaur" panose="02030504050205020304" pitchFamily="18" charset="0"/>
            </a:endParaRPr>
          </a:p>
        </p:txBody>
      </p:sp>
      <p:pic>
        <p:nvPicPr>
          <p:cNvPr id="3" name="Picture 2"/>
          <p:cNvPicPr>
            <a:picLocks noChangeAspect="1"/>
          </p:cNvPicPr>
          <p:nvPr/>
        </p:nvPicPr>
        <p:blipFill>
          <a:blip r:embed="rId2"/>
          <a:stretch>
            <a:fillRect/>
          </a:stretch>
        </p:blipFill>
        <p:spPr>
          <a:xfrm>
            <a:off x="6181725" y="3705225"/>
            <a:ext cx="4191000" cy="2800350"/>
          </a:xfrm>
          <a:prstGeom prst="rect">
            <a:avLst/>
          </a:prstGeom>
        </p:spPr>
      </p:pic>
    </p:spTree>
    <p:extLst>
      <p:ext uri="{BB962C8B-B14F-4D97-AF65-F5344CB8AC3E}">
        <p14:creationId xmlns:p14="http://schemas.microsoft.com/office/powerpoint/2010/main" val="455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23850"/>
            <a:ext cx="9829799" cy="3108543"/>
          </a:xfrm>
          <a:prstGeom prst="rect">
            <a:avLst/>
          </a:prstGeom>
          <a:noFill/>
        </p:spPr>
        <p:txBody>
          <a:bodyPr wrap="square" rtlCol="0">
            <a:spAutoFit/>
          </a:bodyPr>
          <a:lstStyle/>
          <a:p>
            <a:r>
              <a:rPr lang="en-US" sz="3600" dirty="0">
                <a:latin typeface="Centaur" panose="02030504050205020304" pitchFamily="18" charset="0"/>
              </a:rPr>
              <a:t>Methods:</a:t>
            </a:r>
          </a:p>
          <a:p>
            <a:endParaRPr lang="en-US" sz="3200" dirty="0">
              <a:latin typeface="Centaur" panose="02030504050205020304" pitchFamily="18" charset="0"/>
            </a:endParaRPr>
          </a:p>
          <a:p>
            <a:r>
              <a:rPr lang="en-US" sz="3200" dirty="0">
                <a:latin typeface="Centaur" panose="02030504050205020304" pitchFamily="18" charset="0"/>
              </a:rPr>
              <a:t>Rotarod test</a:t>
            </a:r>
          </a:p>
          <a:p>
            <a:pPr marL="914400" lvl="1" indent="-457200">
              <a:buFont typeface="Arial" panose="020B0604020202020204" pitchFamily="34" charset="0"/>
              <a:buChar char="•"/>
            </a:pPr>
            <a:r>
              <a:rPr lang="en-US" sz="3200" dirty="0">
                <a:latin typeface="Centaur" panose="02030504050205020304" pitchFamily="18" charset="0"/>
              </a:rPr>
              <a:t>Measured coordination of alpha-syn rats</a:t>
            </a:r>
          </a:p>
          <a:p>
            <a:pPr marL="914400" lvl="1" indent="-457200">
              <a:buFont typeface="Arial" panose="020B0604020202020204" pitchFamily="34" charset="0"/>
              <a:buChar char="•"/>
            </a:pPr>
            <a:r>
              <a:rPr lang="en-US" sz="3200" dirty="0">
                <a:latin typeface="Centaur" panose="02030504050205020304" pitchFamily="18" charset="0"/>
              </a:rPr>
              <a:t>Mean time spent on the rod was measured</a:t>
            </a:r>
          </a:p>
          <a:p>
            <a:pPr marL="914400" lvl="1" indent="-457200">
              <a:buFont typeface="Arial" panose="020B0604020202020204" pitchFamily="34" charset="0"/>
              <a:buChar char="•"/>
            </a:pPr>
            <a:endParaRPr lang="en-US" sz="3200" dirty="0">
              <a:latin typeface="Centaur" panose="02030504050205020304" pitchFamily="18" charset="0"/>
            </a:endParaRPr>
          </a:p>
        </p:txBody>
      </p:sp>
      <p:pic>
        <p:nvPicPr>
          <p:cNvPr id="3" name="Picture 2"/>
          <p:cNvPicPr>
            <a:picLocks noChangeAspect="1"/>
          </p:cNvPicPr>
          <p:nvPr/>
        </p:nvPicPr>
        <p:blipFill>
          <a:blip r:embed="rId3"/>
          <a:stretch>
            <a:fillRect/>
          </a:stretch>
        </p:blipFill>
        <p:spPr>
          <a:xfrm>
            <a:off x="3314699" y="2922279"/>
            <a:ext cx="5334000" cy="3602346"/>
          </a:xfrm>
          <a:prstGeom prst="rect">
            <a:avLst/>
          </a:prstGeom>
        </p:spPr>
      </p:pic>
    </p:spTree>
    <p:extLst>
      <p:ext uri="{BB962C8B-B14F-4D97-AF65-F5344CB8AC3E}">
        <p14:creationId xmlns:p14="http://schemas.microsoft.com/office/powerpoint/2010/main" val="4169512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2049" y="609600"/>
            <a:ext cx="9944101" cy="3600986"/>
          </a:xfrm>
          <a:prstGeom prst="rect">
            <a:avLst/>
          </a:prstGeom>
          <a:noFill/>
        </p:spPr>
        <p:txBody>
          <a:bodyPr wrap="square" rtlCol="0">
            <a:spAutoFit/>
          </a:bodyPr>
          <a:lstStyle/>
          <a:p>
            <a:r>
              <a:rPr lang="en-US" sz="3600" dirty="0">
                <a:latin typeface="Centaur" panose="02030504050205020304" pitchFamily="18" charset="0"/>
              </a:rPr>
              <a:t>Methods:</a:t>
            </a:r>
          </a:p>
          <a:p>
            <a:endParaRPr lang="en-US" sz="3200" dirty="0">
              <a:latin typeface="Centaur" panose="02030504050205020304" pitchFamily="18" charset="0"/>
            </a:endParaRPr>
          </a:p>
          <a:p>
            <a:r>
              <a:rPr lang="en-US" sz="3200" dirty="0">
                <a:latin typeface="Centaur" panose="02030504050205020304" pitchFamily="18" charset="0"/>
              </a:rPr>
              <a:t>Microscopy and various staining methods </a:t>
            </a:r>
          </a:p>
          <a:p>
            <a:endParaRPr lang="en-US" sz="3200" dirty="0">
              <a:latin typeface="Centaur" panose="02030504050205020304" pitchFamily="18" charset="0"/>
            </a:endParaRPr>
          </a:p>
          <a:p>
            <a:r>
              <a:rPr lang="en-US" sz="3200" dirty="0">
                <a:latin typeface="Centaur" panose="02030504050205020304" pitchFamily="18" charset="0"/>
              </a:rPr>
              <a:t>Immunohistochemistry/ immuno-fluorescence</a:t>
            </a:r>
          </a:p>
          <a:p>
            <a:pPr marL="1371600" lvl="2" indent="-457200">
              <a:buFont typeface="Arial" panose="020B0604020202020204" pitchFamily="34" charset="0"/>
              <a:buChar char="•"/>
            </a:pPr>
            <a:r>
              <a:rPr lang="en-US" sz="3200" dirty="0">
                <a:latin typeface="Centaur" panose="02030504050205020304" pitchFamily="18" charset="0"/>
              </a:rPr>
              <a:t>Green Fluorescent Protein labeling</a:t>
            </a:r>
          </a:p>
          <a:p>
            <a:pPr marL="1828800" lvl="3" indent="-457200">
              <a:buFont typeface="Arial" panose="020B0604020202020204" pitchFamily="34" charset="0"/>
              <a:buChar char="•"/>
            </a:pPr>
            <a:r>
              <a:rPr lang="en-US" sz="3200" dirty="0">
                <a:latin typeface="Centaur" panose="02030504050205020304" pitchFamily="18" charset="0"/>
              </a:rPr>
              <a:t>Trace </a:t>
            </a:r>
            <a:r>
              <a:rPr lang="el-GR" sz="3200" dirty="0">
                <a:latin typeface="Calibri" panose="020F0502020204030204" pitchFamily="34" charset="0"/>
              </a:rPr>
              <a:t>α</a:t>
            </a:r>
            <a:r>
              <a:rPr lang="en-US" sz="3200" dirty="0">
                <a:latin typeface="Centaur" panose="02030504050205020304" pitchFamily="18" charset="0"/>
              </a:rPr>
              <a:t>-syn projections and aggregation outside OB</a:t>
            </a:r>
          </a:p>
        </p:txBody>
      </p:sp>
    </p:spTree>
    <p:extLst>
      <p:ext uri="{BB962C8B-B14F-4D97-AF65-F5344CB8AC3E}">
        <p14:creationId xmlns:p14="http://schemas.microsoft.com/office/powerpoint/2010/main" val="3015452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5375" y="1390650"/>
            <a:ext cx="9582030" cy="2905125"/>
          </a:xfrm>
          <a:prstGeom prst="rect">
            <a:avLst/>
          </a:prstGeom>
        </p:spPr>
      </p:pic>
      <p:sp>
        <p:nvSpPr>
          <p:cNvPr id="4" name="TextBox 3"/>
          <p:cNvSpPr txBox="1"/>
          <p:nvPr/>
        </p:nvSpPr>
        <p:spPr>
          <a:xfrm>
            <a:off x="1209675" y="5019675"/>
            <a:ext cx="9582030" cy="1077218"/>
          </a:xfrm>
          <a:prstGeom prst="rect">
            <a:avLst/>
          </a:prstGeom>
          <a:noFill/>
        </p:spPr>
        <p:txBody>
          <a:bodyPr wrap="square" rtlCol="0">
            <a:spAutoFit/>
          </a:bodyPr>
          <a:lstStyle/>
          <a:p>
            <a:r>
              <a:rPr lang="en-US" sz="3200" dirty="0">
                <a:latin typeface="Centaur" panose="02030504050205020304" pitchFamily="18" charset="0"/>
              </a:rPr>
              <a:t>Hm-</a:t>
            </a:r>
            <a:r>
              <a:rPr lang="el-GR" sz="3200" dirty="0">
                <a:latin typeface="Calibri" panose="020F0502020204030204" pitchFamily="34" charset="0"/>
              </a:rPr>
              <a:t>α</a:t>
            </a:r>
            <a:r>
              <a:rPr lang="en-US" sz="3200" dirty="0">
                <a:latin typeface="Centaur" panose="02030504050205020304" pitchFamily="18" charset="0"/>
              </a:rPr>
              <a:t>-syn was detected outside OB 3 wks after AAV injection</a:t>
            </a:r>
          </a:p>
          <a:p>
            <a:pPr marL="914400" lvl="1" indent="-457200">
              <a:buFont typeface="Arial" panose="020B0604020202020204" pitchFamily="34" charset="0"/>
              <a:buChar char="•"/>
            </a:pPr>
            <a:r>
              <a:rPr lang="en-US" sz="3200" dirty="0">
                <a:latin typeface="Centaur" panose="02030504050205020304" pitchFamily="18" charset="0"/>
              </a:rPr>
              <a:t>Only hm-</a:t>
            </a:r>
            <a:r>
              <a:rPr lang="el-GR" sz="3200" dirty="0">
                <a:latin typeface="Calibri" panose="020F0502020204030204" pitchFamily="34" charset="0"/>
              </a:rPr>
              <a:t>α</a:t>
            </a:r>
            <a:r>
              <a:rPr lang="en-US" sz="3200" dirty="0">
                <a:latin typeface="Centaur" panose="02030504050205020304" pitchFamily="18" charset="0"/>
              </a:rPr>
              <a:t>-syn-GFP was found outside OB</a:t>
            </a:r>
          </a:p>
        </p:txBody>
      </p:sp>
      <p:sp>
        <p:nvSpPr>
          <p:cNvPr id="3" name="TextBox 2"/>
          <p:cNvSpPr txBox="1"/>
          <p:nvPr/>
        </p:nvSpPr>
        <p:spPr>
          <a:xfrm>
            <a:off x="1095375" y="308045"/>
            <a:ext cx="5029200"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Tree>
    <p:extLst>
      <p:ext uri="{BB962C8B-B14F-4D97-AF65-F5344CB8AC3E}">
        <p14:creationId xmlns:p14="http://schemas.microsoft.com/office/powerpoint/2010/main" val="3013642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9478" y="1597706"/>
            <a:ext cx="10077624" cy="3764869"/>
          </a:xfrm>
          <a:prstGeom prst="rect">
            <a:avLst/>
          </a:prstGeom>
        </p:spPr>
      </p:pic>
      <p:sp>
        <p:nvSpPr>
          <p:cNvPr id="4" name="TextBox 3"/>
          <p:cNvSpPr txBox="1"/>
          <p:nvPr/>
        </p:nvSpPr>
        <p:spPr>
          <a:xfrm>
            <a:off x="1009478" y="4533900"/>
            <a:ext cx="8325022" cy="1657350"/>
          </a:xfrm>
          <a:prstGeom prst="rect">
            <a:avLst/>
          </a:prstGeom>
          <a:noFill/>
        </p:spPr>
        <p:txBody>
          <a:bodyPr wrap="square" rtlCol="0">
            <a:spAutoFit/>
          </a:bodyPr>
          <a:lstStyle/>
          <a:p>
            <a:endParaRPr lang="en-US" dirty="0"/>
          </a:p>
        </p:txBody>
      </p:sp>
      <p:sp>
        <p:nvSpPr>
          <p:cNvPr id="5" name="TextBox 4"/>
          <p:cNvSpPr txBox="1"/>
          <p:nvPr/>
        </p:nvSpPr>
        <p:spPr>
          <a:xfrm>
            <a:off x="1133303" y="5448300"/>
            <a:ext cx="8972722" cy="584775"/>
          </a:xfrm>
          <a:prstGeom prst="rect">
            <a:avLst/>
          </a:prstGeom>
          <a:noFill/>
        </p:spPr>
        <p:txBody>
          <a:bodyPr wrap="square" rtlCol="0">
            <a:spAutoFit/>
          </a:bodyPr>
          <a:lstStyle/>
          <a:p>
            <a:r>
              <a:rPr lang="en-US" sz="3200" dirty="0">
                <a:latin typeface="Centaur" panose="02030504050205020304" pitchFamily="18" charset="0"/>
              </a:rPr>
              <a:t>Rabies Virus was not detected in Substantia Nigra</a:t>
            </a:r>
          </a:p>
        </p:txBody>
      </p:sp>
      <p:sp>
        <p:nvSpPr>
          <p:cNvPr id="6" name="TextBox 5"/>
          <p:cNvSpPr txBox="1"/>
          <p:nvPr/>
        </p:nvSpPr>
        <p:spPr>
          <a:xfrm>
            <a:off x="1104642" y="285750"/>
            <a:ext cx="4067347"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Tree>
    <p:extLst>
      <p:ext uri="{BB962C8B-B14F-4D97-AF65-F5344CB8AC3E}">
        <p14:creationId xmlns:p14="http://schemas.microsoft.com/office/powerpoint/2010/main" val="2875497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0123" t="-331" r="6974" b="53469"/>
          <a:stretch/>
        </p:blipFill>
        <p:spPr>
          <a:xfrm>
            <a:off x="1112749" y="1630849"/>
            <a:ext cx="4835349" cy="3005089"/>
          </a:xfrm>
          <a:prstGeom prst="rect">
            <a:avLst/>
          </a:prstGeom>
        </p:spPr>
      </p:pic>
      <p:pic>
        <p:nvPicPr>
          <p:cNvPr id="3" name="Picture 2"/>
          <p:cNvPicPr>
            <a:picLocks noChangeAspect="1"/>
          </p:cNvPicPr>
          <p:nvPr/>
        </p:nvPicPr>
        <p:blipFill rotWithShape="1">
          <a:blip r:embed="rId4"/>
          <a:srcRect t="4020"/>
          <a:stretch/>
        </p:blipFill>
        <p:spPr>
          <a:xfrm>
            <a:off x="6524625" y="1630849"/>
            <a:ext cx="3548742" cy="3180689"/>
          </a:xfrm>
          <a:prstGeom prst="rect">
            <a:avLst/>
          </a:prstGeom>
        </p:spPr>
      </p:pic>
      <p:sp>
        <p:nvSpPr>
          <p:cNvPr id="5" name="TextBox 4"/>
          <p:cNvSpPr txBox="1"/>
          <p:nvPr/>
        </p:nvSpPr>
        <p:spPr>
          <a:xfrm>
            <a:off x="1076325" y="285750"/>
            <a:ext cx="4533900"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6" name="TextBox 5"/>
          <p:cNvSpPr txBox="1"/>
          <p:nvPr/>
        </p:nvSpPr>
        <p:spPr>
          <a:xfrm>
            <a:off x="1419225" y="5000625"/>
            <a:ext cx="8210550" cy="1077218"/>
          </a:xfrm>
          <a:prstGeom prst="rect">
            <a:avLst/>
          </a:prstGeom>
          <a:noFill/>
        </p:spPr>
        <p:txBody>
          <a:bodyPr wrap="square" rtlCol="0">
            <a:spAutoFit/>
          </a:bodyPr>
          <a:lstStyle/>
          <a:p>
            <a:r>
              <a:rPr lang="en-US" sz="3200" dirty="0">
                <a:latin typeface="Centaur" panose="02030504050205020304" pitchFamily="18" charset="0"/>
              </a:rPr>
              <a:t>Tyrosine Hydroxylase is reduced in SN (cell bodies) and striatum (fibers) 12 weeks post injection</a:t>
            </a:r>
          </a:p>
        </p:txBody>
      </p:sp>
    </p:spTree>
    <p:extLst>
      <p:ext uri="{BB962C8B-B14F-4D97-AF65-F5344CB8AC3E}">
        <p14:creationId xmlns:p14="http://schemas.microsoft.com/office/powerpoint/2010/main" val="401396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CB1EA8-68DF-4780-A980-6ED2DC5A61A3}"/>
              </a:ext>
            </a:extLst>
          </p:cNvPr>
          <p:cNvSpPr txBox="1"/>
          <p:nvPr/>
        </p:nvSpPr>
        <p:spPr>
          <a:xfrm>
            <a:off x="1095374" y="109220"/>
            <a:ext cx="8458201" cy="6924973"/>
          </a:xfrm>
          <a:prstGeom prst="rect">
            <a:avLst/>
          </a:prstGeom>
          <a:noFill/>
        </p:spPr>
        <p:txBody>
          <a:bodyPr wrap="square" rtlCol="0">
            <a:spAutoFit/>
          </a:bodyPr>
          <a:lstStyle/>
          <a:p>
            <a:r>
              <a:rPr lang="en-US" sz="4000" dirty="0">
                <a:latin typeface="Centaur" panose="02030504050205020304" pitchFamily="18" charset="0"/>
                <a:cs typeface="Aldhabi" panose="020B0604020202020204" pitchFamily="2" charset="-78"/>
              </a:rPr>
              <a:t>Background:</a:t>
            </a:r>
            <a:r>
              <a:rPr lang="en-US" sz="3600" dirty="0">
                <a:latin typeface="Centaur" panose="02030504050205020304" pitchFamily="18" charset="0"/>
                <a:cs typeface="Aldhabi" panose="020B0604020202020204" pitchFamily="2" charset="-78"/>
              </a:rPr>
              <a:t> </a:t>
            </a:r>
          </a:p>
          <a:p>
            <a:pPr algn="ctr"/>
            <a:endParaRPr lang="en-US" sz="3600" dirty="0">
              <a:latin typeface="Centaur" panose="02030504050205020304" pitchFamily="18" charset="0"/>
              <a:cs typeface="Aldhabi" panose="020B0604020202020204" pitchFamily="2" charset="-78"/>
            </a:endParaRPr>
          </a:p>
          <a:p>
            <a:r>
              <a:rPr lang="en-US" sz="3600" dirty="0">
                <a:solidFill>
                  <a:schemeClr val="bg2"/>
                </a:solidFill>
                <a:latin typeface="Centaur" panose="02030504050205020304" pitchFamily="18" charset="0"/>
                <a:cs typeface="Aldhabi" panose="020B0604020202020204" pitchFamily="2" charset="-78"/>
              </a:rPr>
              <a:t>Parkinson’s Disease (PD)</a:t>
            </a:r>
          </a:p>
          <a:p>
            <a:endParaRPr lang="en-US" sz="3200" dirty="0">
              <a:latin typeface="Centaur" panose="02030504050205020304" pitchFamily="18" charset="0"/>
              <a:cs typeface="Aldhabi" panose="020B0604020202020204" pitchFamily="2" charset="-78"/>
            </a:endParaRPr>
          </a:p>
          <a:p>
            <a:pPr marL="457200" indent="-457200">
              <a:buFont typeface="Arial" panose="020B0604020202020204" pitchFamily="34" charset="0"/>
              <a:buChar char="•"/>
            </a:pPr>
            <a:r>
              <a:rPr lang="en-US" sz="3200" dirty="0">
                <a:latin typeface="Centaur" panose="02030504050205020304" pitchFamily="18" charset="0"/>
                <a:cs typeface="Aldhabi" panose="020B0604020202020204" pitchFamily="2" charset="-78"/>
              </a:rPr>
              <a:t>Neurodegenerative   disorder</a:t>
            </a:r>
          </a:p>
          <a:p>
            <a:pPr marL="457200" indent="-457200">
              <a:buFont typeface="Arial" panose="020B0604020202020204" pitchFamily="34" charset="0"/>
              <a:buChar char="•"/>
            </a:pPr>
            <a:r>
              <a:rPr lang="en-US" sz="3200" dirty="0">
                <a:latin typeface="Centaur" panose="02030504050205020304" pitchFamily="18" charset="0"/>
                <a:cs typeface="Aldhabi" panose="020B0604020202020204" pitchFamily="2" charset="-78"/>
              </a:rPr>
              <a:t> Loss of Dopaminergic neurons in Substantia Nigra</a:t>
            </a:r>
          </a:p>
          <a:p>
            <a:pPr lvl="1"/>
            <a:endParaRPr lang="en-US" sz="3200" dirty="0">
              <a:solidFill>
                <a:prstClr val="white"/>
              </a:solidFill>
              <a:latin typeface="Bahnschrift SemiLight" panose="020B0502040204020203" pitchFamily="34" charset="0"/>
            </a:endParaRPr>
          </a:p>
          <a:p>
            <a:pPr marL="742950" lvl="1" indent="-285750">
              <a:buFont typeface="Arial" panose="020B0604020202020204" pitchFamily="34" charset="0"/>
              <a:buChar char="•"/>
            </a:pPr>
            <a:endParaRPr lang="en-US" sz="3200" dirty="0">
              <a:solidFill>
                <a:prstClr val="white"/>
              </a:solidFill>
              <a:latin typeface="Bahnschrift SemiLight" panose="020B0502040204020203" pitchFamily="34" charset="0"/>
            </a:endParaRPr>
          </a:p>
          <a:p>
            <a:pPr lvl="1"/>
            <a:endParaRPr lang="en-US" sz="3200" dirty="0"/>
          </a:p>
          <a:p>
            <a:endParaRPr lang="en-US" sz="3600" dirty="0"/>
          </a:p>
          <a:p>
            <a:endParaRPr lang="en-US" sz="3600" dirty="0"/>
          </a:p>
          <a:p>
            <a:pPr marL="285750" indent="-285750">
              <a:buFont typeface="Arial" panose="020B0604020202020204" pitchFamily="34" charset="0"/>
              <a:buChar char="•"/>
            </a:pPr>
            <a:endParaRPr lang="en-US" sz="3600" dirty="0"/>
          </a:p>
          <a:p>
            <a:r>
              <a:rPr lang="en-US" sz="3600" dirty="0"/>
              <a:t>  </a:t>
            </a:r>
          </a:p>
        </p:txBody>
      </p:sp>
      <p:pic>
        <p:nvPicPr>
          <p:cNvPr id="4" name="Picture 3">
            <a:extLst>
              <a:ext uri="{FF2B5EF4-FFF2-40B4-BE49-F238E27FC236}">
                <a16:creationId xmlns:a16="http://schemas.microsoft.com/office/drawing/2014/main" id="{801B49F7-F671-4E20-91AC-3C603567AC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50"/>
          <a:stretch/>
        </p:blipFill>
        <p:spPr>
          <a:xfrm>
            <a:off x="3348354" y="3413829"/>
            <a:ext cx="4766181" cy="2837669"/>
          </a:xfrm>
          <a:prstGeom prst="rect">
            <a:avLst/>
          </a:prstGeom>
        </p:spPr>
      </p:pic>
      <p:sp>
        <p:nvSpPr>
          <p:cNvPr id="6" name="TextBox 5">
            <a:extLst>
              <a:ext uri="{FF2B5EF4-FFF2-40B4-BE49-F238E27FC236}">
                <a16:creationId xmlns:a16="http://schemas.microsoft.com/office/drawing/2014/main" id="{DDF45E42-B54D-4103-901A-48F44C5BF8A8}"/>
              </a:ext>
            </a:extLst>
          </p:cNvPr>
          <p:cNvSpPr txBox="1"/>
          <p:nvPr/>
        </p:nvSpPr>
        <p:spPr>
          <a:xfrm>
            <a:off x="4690614" y="6251498"/>
            <a:ext cx="3423921" cy="276999"/>
          </a:xfrm>
          <a:prstGeom prst="rect">
            <a:avLst/>
          </a:prstGeom>
          <a:noFill/>
        </p:spPr>
        <p:txBody>
          <a:bodyPr wrap="square" rtlCol="0">
            <a:spAutoFit/>
          </a:bodyPr>
          <a:lstStyle/>
          <a:p>
            <a:r>
              <a:rPr lang="en-US" sz="1200" dirty="0">
                <a:latin typeface="Centaur" panose="02030504050205020304" pitchFamily="18" charset="0"/>
              </a:rPr>
              <a:t>https://www.triumf.ca/galleries/image/66-pet-scan</a:t>
            </a:r>
          </a:p>
        </p:txBody>
      </p:sp>
    </p:spTree>
    <p:extLst>
      <p:ext uri="{BB962C8B-B14F-4D97-AF65-F5344CB8AC3E}">
        <p14:creationId xmlns:p14="http://schemas.microsoft.com/office/powerpoint/2010/main" val="4014494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3291" t="46988"/>
          <a:stretch/>
        </p:blipFill>
        <p:spPr>
          <a:xfrm>
            <a:off x="1457325" y="1269861"/>
            <a:ext cx="8353043" cy="3777732"/>
          </a:xfrm>
          <a:prstGeom prst="rect">
            <a:avLst/>
          </a:prstGeom>
        </p:spPr>
      </p:pic>
      <p:sp>
        <p:nvSpPr>
          <p:cNvPr id="3" name="TextBox 2"/>
          <p:cNvSpPr txBox="1"/>
          <p:nvPr/>
        </p:nvSpPr>
        <p:spPr>
          <a:xfrm>
            <a:off x="1647825" y="4567533"/>
            <a:ext cx="7524750" cy="276999"/>
          </a:xfrm>
          <a:prstGeom prst="rect">
            <a:avLst/>
          </a:prstGeom>
          <a:noFill/>
        </p:spPr>
        <p:txBody>
          <a:bodyPr wrap="square" rtlCol="0">
            <a:spAutoFit/>
          </a:bodyPr>
          <a:lstStyle/>
          <a:p>
            <a:r>
              <a:rPr lang="en-US" sz="1200" dirty="0"/>
              <a:t> </a:t>
            </a:r>
          </a:p>
        </p:txBody>
      </p:sp>
      <p:sp>
        <p:nvSpPr>
          <p:cNvPr id="4" name="TextBox 3"/>
          <p:cNvSpPr txBox="1"/>
          <p:nvPr/>
        </p:nvSpPr>
        <p:spPr>
          <a:xfrm>
            <a:off x="1162050" y="561975"/>
            <a:ext cx="5029200"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5" name="TextBox 4"/>
          <p:cNvSpPr txBox="1"/>
          <p:nvPr/>
        </p:nvSpPr>
        <p:spPr>
          <a:xfrm>
            <a:off x="1457325" y="5181600"/>
            <a:ext cx="8048625" cy="1077218"/>
          </a:xfrm>
          <a:prstGeom prst="rect">
            <a:avLst/>
          </a:prstGeom>
          <a:noFill/>
        </p:spPr>
        <p:txBody>
          <a:bodyPr wrap="square" rtlCol="0">
            <a:spAutoFit/>
          </a:bodyPr>
          <a:lstStyle/>
          <a:p>
            <a:r>
              <a:rPr lang="en-US" sz="3200" dirty="0">
                <a:latin typeface="Centaur" panose="02030504050205020304" pitchFamily="18" charset="0"/>
              </a:rPr>
              <a:t>Reduced DA and DOPAC in Substantia Nigra </a:t>
            </a:r>
          </a:p>
          <a:p>
            <a:r>
              <a:rPr lang="en-US" sz="3200" dirty="0">
                <a:latin typeface="Centaur" panose="02030504050205020304" pitchFamily="18" charset="0"/>
              </a:rPr>
              <a:t>12 wks after AAV-hm-</a:t>
            </a:r>
            <a:r>
              <a:rPr lang="el-GR" sz="3200" dirty="0">
                <a:latin typeface="Calibri" panose="020F0502020204030204" pitchFamily="34" charset="0"/>
              </a:rPr>
              <a:t>α</a:t>
            </a:r>
            <a:r>
              <a:rPr lang="en-US" sz="3200" dirty="0">
                <a:latin typeface="Centaur" panose="02030504050205020304" pitchFamily="18" charset="0"/>
              </a:rPr>
              <a:t>-syn injection</a:t>
            </a:r>
          </a:p>
        </p:txBody>
      </p:sp>
    </p:spTree>
    <p:extLst>
      <p:ext uri="{BB962C8B-B14F-4D97-AF65-F5344CB8AC3E}">
        <p14:creationId xmlns:p14="http://schemas.microsoft.com/office/powerpoint/2010/main" val="278570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444"/>
          <a:stretch/>
        </p:blipFill>
        <p:spPr>
          <a:xfrm>
            <a:off x="1819275" y="1515154"/>
            <a:ext cx="7905749" cy="4591522"/>
          </a:xfrm>
          <a:prstGeom prst="rect">
            <a:avLst/>
          </a:prstGeom>
        </p:spPr>
      </p:pic>
      <p:sp>
        <p:nvSpPr>
          <p:cNvPr id="3" name="TextBox 2"/>
          <p:cNvSpPr txBox="1"/>
          <p:nvPr/>
        </p:nvSpPr>
        <p:spPr>
          <a:xfrm>
            <a:off x="1085849" y="285750"/>
            <a:ext cx="4686300"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Tree>
    <p:extLst>
      <p:ext uri="{BB962C8B-B14F-4D97-AF65-F5344CB8AC3E}">
        <p14:creationId xmlns:p14="http://schemas.microsoft.com/office/powerpoint/2010/main" val="56114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96111" y="1401043"/>
            <a:ext cx="10180728" cy="3695305"/>
          </a:xfrm>
          <a:prstGeom prst="rect">
            <a:avLst/>
          </a:prstGeom>
        </p:spPr>
      </p:pic>
      <p:sp>
        <p:nvSpPr>
          <p:cNvPr id="2" name="TextBox 1"/>
          <p:cNvSpPr txBox="1"/>
          <p:nvPr/>
        </p:nvSpPr>
        <p:spPr>
          <a:xfrm>
            <a:off x="1047750" y="5381625"/>
            <a:ext cx="10077450" cy="584775"/>
          </a:xfrm>
          <a:prstGeom prst="rect">
            <a:avLst/>
          </a:prstGeom>
          <a:noFill/>
        </p:spPr>
        <p:txBody>
          <a:bodyPr wrap="square" rtlCol="0">
            <a:spAutoFit/>
          </a:bodyPr>
          <a:lstStyle/>
          <a:p>
            <a:r>
              <a:rPr lang="en-US" sz="3200" dirty="0">
                <a:latin typeface="Centaur" panose="02030504050205020304" pitchFamily="18" charset="0"/>
              </a:rPr>
              <a:t>Rats overexpressing hm-</a:t>
            </a:r>
            <a:r>
              <a:rPr lang="el-GR" sz="3200" dirty="0">
                <a:latin typeface="Calibri" panose="020F0502020204030204" pitchFamily="34" charset="0"/>
              </a:rPr>
              <a:t>α</a:t>
            </a:r>
            <a:r>
              <a:rPr lang="en-US" sz="3200" dirty="0">
                <a:latin typeface="Centaur" panose="02030504050205020304" pitchFamily="18" charset="0"/>
              </a:rPr>
              <a:t>-syn demonstrate olfactory impairment</a:t>
            </a:r>
          </a:p>
        </p:txBody>
      </p:sp>
      <p:sp>
        <p:nvSpPr>
          <p:cNvPr id="3" name="TextBox 2"/>
          <p:cNvSpPr txBox="1"/>
          <p:nvPr/>
        </p:nvSpPr>
        <p:spPr>
          <a:xfrm>
            <a:off x="1099389" y="295275"/>
            <a:ext cx="5530011"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Tree>
    <p:extLst>
      <p:ext uri="{BB962C8B-B14F-4D97-AF65-F5344CB8AC3E}">
        <p14:creationId xmlns:p14="http://schemas.microsoft.com/office/powerpoint/2010/main" val="2400683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56950"/>
          <a:stretch/>
        </p:blipFill>
        <p:spPr>
          <a:xfrm>
            <a:off x="758813" y="1647825"/>
            <a:ext cx="10547386" cy="2886075"/>
          </a:xfrm>
          <a:prstGeom prst="rect">
            <a:avLst/>
          </a:prstGeom>
        </p:spPr>
      </p:pic>
      <p:sp>
        <p:nvSpPr>
          <p:cNvPr id="2" name="TextBox 1"/>
          <p:cNvSpPr txBox="1"/>
          <p:nvPr/>
        </p:nvSpPr>
        <p:spPr>
          <a:xfrm>
            <a:off x="1057275" y="304800"/>
            <a:ext cx="4124325"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4" name="TextBox 3"/>
          <p:cNvSpPr txBox="1"/>
          <p:nvPr/>
        </p:nvSpPr>
        <p:spPr>
          <a:xfrm>
            <a:off x="1057275" y="4733925"/>
            <a:ext cx="9239250" cy="1569660"/>
          </a:xfrm>
          <a:prstGeom prst="rect">
            <a:avLst/>
          </a:prstGeom>
          <a:noFill/>
        </p:spPr>
        <p:txBody>
          <a:bodyPr wrap="square" rtlCol="0">
            <a:spAutoFit/>
          </a:bodyPr>
          <a:lstStyle/>
          <a:p>
            <a:r>
              <a:rPr lang="en-US" sz="3200" dirty="0">
                <a:latin typeface="Centaur" panose="02030504050205020304" pitchFamily="18" charset="0"/>
              </a:rPr>
              <a:t>Rats overexpressing </a:t>
            </a:r>
            <a:r>
              <a:rPr lang="el-GR" sz="3200" dirty="0">
                <a:latin typeface="Calibri" panose="020F0502020204030204" pitchFamily="34" charset="0"/>
              </a:rPr>
              <a:t>α</a:t>
            </a:r>
            <a:r>
              <a:rPr lang="en-US" sz="3200" dirty="0">
                <a:latin typeface="Centaur" panose="02030504050205020304" pitchFamily="18" charset="0"/>
              </a:rPr>
              <a:t>-syn have reduced locomotion</a:t>
            </a:r>
          </a:p>
          <a:p>
            <a:r>
              <a:rPr lang="en-US" sz="3200" dirty="0">
                <a:latin typeface="Centaur" panose="02030504050205020304" pitchFamily="18" charset="0"/>
              </a:rPr>
              <a:t>Time spent on the rod is lower in alpha-syn rats than control 12 wks after AAV injection</a:t>
            </a:r>
          </a:p>
        </p:txBody>
      </p:sp>
    </p:spTree>
    <p:extLst>
      <p:ext uri="{BB962C8B-B14F-4D97-AF65-F5344CB8AC3E}">
        <p14:creationId xmlns:p14="http://schemas.microsoft.com/office/powerpoint/2010/main" val="1883619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722"/>
          <a:stretch/>
        </p:blipFill>
        <p:spPr>
          <a:xfrm>
            <a:off x="1639307" y="1152525"/>
            <a:ext cx="7751335" cy="4231997"/>
          </a:xfrm>
          <a:prstGeom prst="rect">
            <a:avLst/>
          </a:prstGeom>
        </p:spPr>
      </p:pic>
      <p:sp>
        <p:nvSpPr>
          <p:cNvPr id="3" name="TextBox 2"/>
          <p:cNvSpPr txBox="1"/>
          <p:nvPr/>
        </p:nvSpPr>
        <p:spPr>
          <a:xfrm>
            <a:off x="1066800" y="314325"/>
            <a:ext cx="4448175"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Tree>
    <p:extLst>
      <p:ext uri="{BB962C8B-B14F-4D97-AF65-F5344CB8AC3E}">
        <p14:creationId xmlns:p14="http://schemas.microsoft.com/office/powerpoint/2010/main" val="1812207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8824" y="1107936"/>
            <a:ext cx="6867525" cy="5458181"/>
          </a:xfrm>
          <a:prstGeom prst="rect">
            <a:avLst/>
          </a:prstGeom>
        </p:spPr>
      </p:pic>
      <p:sp>
        <p:nvSpPr>
          <p:cNvPr id="3" name="TextBox 2"/>
          <p:cNvSpPr txBox="1"/>
          <p:nvPr/>
        </p:nvSpPr>
        <p:spPr>
          <a:xfrm>
            <a:off x="1000124" y="400050"/>
            <a:ext cx="4352925"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Tree>
    <p:extLst>
      <p:ext uri="{BB962C8B-B14F-4D97-AF65-F5344CB8AC3E}">
        <p14:creationId xmlns:p14="http://schemas.microsoft.com/office/powerpoint/2010/main" val="1916624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23850"/>
            <a:ext cx="9886950" cy="4154984"/>
          </a:xfrm>
          <a:prstGeom prst="rect">
            <a:avLst/>
          </a:prstGeom>
          <a:noFill/>
        </p:spPr>
        <p:txBody>
          <a:bodyPr wrap="square" rtlCol="0">
            <a:spAutoFit/>
          </a:bodyPr>
          <a:lstStyle/>
          <a:p>
            <a:r>
              <a:rPr lang="en-US" sz="4000" dirty="0">
                <a:latin typeface="Centaur" panose="02030504050205020304" pitchFamily="18" charset="0"/>
              </a:rPr>
              <a:t>Conclusions:</a:t>
            </a:r>
          </a:p>
          <a:p>
            <a:endParaRPr lang="en-US" sz="3200" dirty="0">
              <a:latin typeface="Centaur" panose="02030504050205020304" pitchFamily="18" charset="0"/>
            </a:endParaRPr>
          </a:p>
          <a:p>
            <a:r>
              <a:rPr lang="en-US" sz="3200" dirty="0">
                <a:latin typeface="Centaur" panose="02030504050205020304" pitchFamily="18" charset="0"/>
              </a:rPr>
              <a:t>This study presents a promising model to develop more effective treatment and earlier diagnosis. Over-expression of α-syn in the olfactory bulb spreads to adjacent brain areas, causing pre-motor symptoms of PD. The spread of alpha-synuclein to other brain areas hinders autophagy and increases apoptosis, leading to loss of dopaminergic cell death.</a:t>
            </a:r>
          </a:p>
        </p:txBody>
      </p:sp>
    </p:spTree>
    <p:extLst>
      <p:ext uri="{BB962C8B-B14F-4D97-AF65-F5344CB8AC3E}">
        <p14:creationId xmlns:p14="http://schemas.microsoft.com/office/powerpoint/2010/main" val="1182657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6325" y="314324"/>
            <a:ext cx="9448800" cy="5632311"/>
          </a:xfrm>
          <a:prstGeom prst="rect">
            <a:avLst/>
          </a:prstGeom>
          <a:noFill/>
        </p:spPr>
        <p:txBody>
          <a:bodyPr wrap="square" rtlCol="0">
            <a:spAutoFit/>
          </a:bodyPr>
          <a:lstStyle/>
          <a:p>
            <a:r>
              <a:rPr lang="en-US" sz="4000" dirty="0">
                <a:latin typeface="Centaur" panose="02030504050205020304" pitchFamily="18" charset="0"/>
              </a:rPr>
              <a:t>Razgado-Hernandez, et. al.</a:t>
            </a:r>
          </a:p>
          <a:p>
            <a:endParaRPr lang="en-US" sz="3200" dirty="0">
              <a:latin typeface="Centaur" panose="02030504050205020304" pitchFamily="18" charset="0"/>
            </a:endParaRPr>
          </a:p>
          <a:p>
            <a:endParaRPr lang="en-US" sz="3200" dirty="0">
              <a:latin typeface="Centaur" panose="02030504050205020304" pitchFamily="18" charset="0"/>
            </a:endParaRPr>
          </a:p>
          <a:p>
            <a:r>
              <a:rPr lang="en-US" sz="3200" dirty="0">
                <a:latin typeface="Centaur" panose="02030504050205020304" pitchFamily="18" charset="0"/>
              </a:rPr>
              <a:t>Does Brain Derived Neurotrophic Factor (BDNF) amplify the regeneration of nigrostriatal innervation of dopamine by activating D3 receptors?</a:t>
            </a:r>
          </a:p>
          <a:p>
            <a:endParaRPr lang="en-US" sz="3200" dirty="0">
              <a:latin typeface="Centaur" panose="02030504050205020304" pitchFamily="18" charset="0"/>
            </a:endParaRPr>
          </a:p>
          <a:p>
            <a:endParaRPr lang="en-US" sz="3200" dirty="0">
              <a:latin typeface="Centaur" panose="02030504050205020304" pitchFamily="18" charset="0"/>
            </a:endParaRPr>
          </a:p>
          <a:p>
            <a:endParaRPr lang="en-US" sz="3200" dirty="0">
              <a:latin typeface="Centaur" panose="02030504050205020304" pitchFamily="18" charset="0"/>
            </a:endParaRPr>
          </a:p>
          <a:p>
            <a:endParaRPr lang="en-US" sz="3200" dirty="0">
              <a:latin typeface="Centaur" panose="02030504050205020304" pitchFamily="18" charset="0"/>
            </a:endParaRPr>
          </a:p>
          <a:p>
            <a:endParaRPr lang="en-US" sz="3200" dirty="0">
              <a:latin typeface="Centaur" panose="02030504050205020304" pitchFamily="18" charset="0"/>
            </a:endParaRPr>
          </a:p>
        </p:txBody>
      </p:sp>
    </p:spTree>
    <p:extLst>
      <p:ext uri="{BB962C8B-B14F-4D97-AF65-F5344CB8AC3E}">
        <p14:creationId xmlns:p14="http://schemas.microsoft.com/office/powerpoint/2010/main" val="3180480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6324" y="314324"/>
            <a:ext cx="9858375" cy="4647426"/>
          </a:xfrm>
          <a:prstGeom prst="rect">
            <a:avLst/>
          </a:prstGeom>
          <a:noFill/>
        </p:spPr>
        <p:txBody>
          <a:bodyPr wrap="square" rtlCol="0">
            <a:spAutoFit/>
          </a:bodyPr>
          <a:lstStyle/>
          <a:p>
            <a:r>
              <a:rPr lang="en-US" sz="4000" dirty="0">
                <a:latin typeface="Centaur" panose="02030504050205020304" pitchFamily="18" charset="0"/>
              </a:rPr>
              <a:t>Methods:</a:t>
            </a:r>
          </a:p>
          <a:p>
            <a:endParaRPr lang="en-US" sz="3200" dirty="0">
              <a:latin typeface="Centaur" panose="02030504050205020304" pitchFamily="18" charset="0"/>
            </a:endParaRPr>
          </a:p>
          <a:p>
            <a:pPr marL="457200" indent="-457200">
              <a:buFont typeface="Arial" panose="020B0604020202020204" pitchFamily="34" charset="0"/>
              <a:buChar char="•"/>
            </a:pPr>
            <a:endParaRPr lang="en-US" sz="3200" dirty="0">
              <a:latin typeface="Centaur" panose="02030504050205020304" pitchFamily="18" charset="0"/>
            </a:endParaRPr>
          </a:p>
          <a:p>
            <a:pPr marL="457200" indent="-457200">
              <a:buFont typeface="Arial" panose="020B0604020202020204" pitchFamily="34" charset="0"/>
              <a:buChar char="•"/>
            </a:pPr>
            <a:r>
              <a:rPr lang="en-US" sz="3200" dirty="0">
                <a:latin typeface="Centaur" panose="02030504050205020304" pitchFamily="18" charset="0"/>
              </a:rPr>
              <a:t>12 month old Wistar rats were lesioned with 6-OHDA in the striatum to produce symptoms of PD.</a:t>
            </a:r>
          </a:p>
          <a:p>
            <a:pPr marL="457200" indent="-457200">
              <a:buFont typeface="Arial" panose="020B0604020202020204" pitchFamily="34" charset="0"/>
              <a:buChar char="•"/>
            </a:pPr>
            <a:endParaRPr lang="en-US" sz="3200" dirty="0">
              <a:latin typeface="Centaur" panose="02030504050205020304" pitchFamily="18" charset="0"/>
            </a:endParaRPr>
          </a:p>
          <a:p>
            <a:pPr marL="457200" indent="-457200">
              <a:buFont typeface="Arial" panose="020B0604020202020204" pitchFamily="34" charset="0"/>
              <a:buChar char="•"/>
            </a:pPr>
            <a:r>
              <a:rPr lang="en-US" sz="3200" dirty="0">
                <a:latin typeface="Centaur" panose="02030504050205020304" pitchFamily="18" charset="0"/>
              </a:rPr>
              <a:t>Administered the D3 agonist 7-OH-DPAT over 4 ½ months, beginning at 17 months of age.</a:t>
            </a:r>
          </a:p>
          <a:p>
            <a:endParaRPr lang="en-US" sz="3200" dirty="0">
              <a:latin typeface="Centaur" panose="02030504050205020304" pitchFamily="18" charset="0"/>
            </a:endParaRPr>
          </a:p>
        </p:txBody>
      </p:sp>
    </p:spTree>
    <p:extLst>
      <p:ext uri="{BB962C8B-B14F-4D97-AF65-F5344CB8AC3E}">
        <p14:creationId xmlns:p14="http://schemas.microsoft.com/office/powerpoint/2010/main" val="1569860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2524" y="514350"/>
            <a:ext cx="10144125" cy="2185214"/>
          </a:xfrm>
          <a:prstGeom prst="rect">
            <a:avLst/>
          </a:prstGeom>
          <a:noFill/>
        </p:spPr>
        <p:txBody>
          <a:bodyPr wrap="square" rtlCol="0">
            <a:spAutoFit/>
          </a:bodyPr>
          <a:lstStyle/>
          <a:p>
            <a:r>
              <a:rPr lang="en-US" sz="4000" dirty="0">
                <a:latin typeface="Centaur" panose="02030504050205020304" pitchFamily="18" charset="0"/>
              </a:rPr>
              <a:t>Methods:</a:t>
            </a:r>
          </a:p>
          <a:p>
            <a:endParaRPr lang="en-US" sz="3200" dirty="0">
              <a:latin typeface="Centaur" panose="02030504050205020304" pitchFamily="18" charset="0"/>
            </a:endParaRPr>
          </a:p>
          <a:p>
            <a:pPr marL="457200" indent="-457200">
              <a:buFont typeface="Arial" panose="020B0604020202020204" pitchFamily="34" charset="0"/>
              <a:buChar char="•"/>
            </a:pPr>
            <a:r>
              <a:rPr lang="en-US" sz="3200" dirty="0">
                <a:latin typeface="Centaur" panose="02030504050205020304" pitchFamily="18" charset="0"/>
              </a:rPr>
              <a:t>Non-viral nanovector Neurotensin-polyplex was used to transfect phDAT-BDNF-flag into dopamine neurons</a:t>
            </a:r>
          </a:p>
        </p:txBody>
      </p:sp>
      <p:sp>
        <p:nvSpPr>
          <p:cNvPr id="3" name="Rectangle 2"/>
          <p:cNvSpPr/>
          <p:nvPr/>
        </p:nvSpPr>
        <p:spPr>
          <a:xfrm>
            <a:off x="1019175" y="3211831"/>
            <a:ext cx="2238375" cy="1236344"/>
          </a:xfrm>
          <a:prstGeom prst="rect">
            <a:avLst/>
          </a:prstGeom>
          <a:solidFill>
            <a:schemeClr val="tx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a:rPr>
              <a:t>NTS-polyplex</a:t>
            </a:r>
          </a:p>
        </p:txBody>
      </p:sp>
      <p:sp>
        <p:nvSpPr>
          <p:cNvPr id="5" name="Rectangle 4"/>
          <p:cNvSpPr/>
          <p:nvPr/>
        </p:nvSpPr>
        <p:spPr>
          <a:xfrm>
            <a:off x="4597908" y="3145156"/>
            <a:ext cx="1828800" cy="1303019"/>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a:rPr>
              <a:t>phDAT</a:t>
            </a:r>
          </a:p>
        </p:txBody>
      </p:sp>
      <p:sp>
        <p:nvSpPr>
          <p:cNvPr id="6" name="Right Arrow 5"/>
          <p:cNvSpPr/>
          <p:nvPr/>
        </p:nvSpPr>
        <p:spPr>
          <a:xfrm>
            <a:off x="3438525" y="3587687"/>
            <a:ext cx="978408" cy="484632"/>
          </a:xfrm>
          <a:prstGeom prst="rightArrow">
            <a:avLst/>
          </a:prstGeom>
          <a:solidFill>
            <a:schemeClr val="tx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6426707" y="3145156"/>
            <a:ext cx="2336293" cy="1303019"/>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Bahnschrift SemiBold"/>
              </a:rPr>
              <a:t>BDNF-flag</a:t>
            </a:r>
          </a:p>
        </p:txBody>
      </p:sp>
    </p:spTree>
    <p:extLst>
      <p:ext uri="{BB962C8B-B14F-4D97-AF65-F5344CB8AC3E}">
        <p14:creationId xmlns:p14="http://schemas.microsoft.com/office/powerpoint/2010/main" val="1921095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2347C2-A277-4A94-ACE6-26C3D1D0F7DC}"/>
              </a:ext>
            </a:extLst>
          </p:cNvPr>
          <p:cNvSpPr txBox="1"/>
          <p:nvPr/>
        </p:nvSpPr>
        <p:spPr>
          <a:xfrm>
            <a:off x="104775" y="304921"/>
            <a:ext cx="6838950" cy="4524315"/>
          </a:xfrm>
          <a:prstGeom prst="rect">
            <a:avLst/>
          </a:prstGeom>
          <a:noFill/>
        </p:spPr>
        <p:txBody>
          <a:bodyPr wrap="square" rtlCol="0">
            <a:spAutoFit/>
          </a:bodyPr>
          <a:lstStyle/>
          <a:p>
            <a:pPr lvl="2"/>
            <a:endParaRPr lang="en-US" sz="3200" dirty="0">
              <a:solidFill>
                <a:prstClr val="white"/>
              </a:solidFill>
              <a:latin typeface="Bahnschrift SemiLight" panose="020B0502040204020203" pitchFamily="34" charset="0"/>
              <a:cs typeface="Aldhabi" panose="020B0604020202020204" pitchFamily="2" charset="-78"/>
            </a:endParaRPr>
          </a:p>
          <a:p>
            <a:pPr marL="1200150" lvl="2" indent="-285750">
              <a:buFont typeface="Arial" panose="020B0604020202020204" pitchFamily="34" charset="0"/>
              <a:buChar char="•"/>
            </a:pPr>
            <a:r>
              <a:rPr lang="en-US" sz="3200" dirty="0">
                <a:solidFill>
                  <a:prstClr val="white"/>
                </a:solidFill>
                <a:latin typeface="Centaur" panose="02030504050205020304" pitchFamily="18" charset="0"/>
                <a:cs typeface="Aldhabi" panose="020B0604020202020204" pitchFamily="2" charset="-78"/>
              </a:rPr>
              <a:t>Motor Deficits</a:t>
            </a:r>
          </a:p>
          <a:p>
            <a:pPr marL="1657350" lvl="3" indent="-285750">
              <a:buFont typeface="Arial" panose="020B0604020202020204" pitchFamily="34" charset="0"/>
              <a:buChar char="•"/>
            </a:pPr>
            <a:r>
              <a:rPr lang="en-US" sz="3200" dirty="0">
                <a:solidFill>
                  <a:prstClr val="white"/>
                </a:solidFill>
                <a:latin typeface="Centaur" panose="02030504050205020304" pitchFamily="18" charset="0"/>
                <a:cs typeface="Aldhabi" panose="020B0604020202020204" pitchFamily="2" charset="-78"/>
              </a:rPr>
              <a:t>Rigidity</a:t>
            </a:r>
          </a:p>
          <a:p>
            <a:pPr marL="1657350" lvl="3" indent="-285750">
              <a:buFont typeface="Arial" panose="020B0604020202020204" pitchFamily="34" charset="0"/>
              <a:buChar char="•"/>
            </a:pPr>
            <a:r>
              <a:rPr lang="en-US" sz="3200" dirty="0">
                <a:solidFill>
                  <a:prstClr val="white"/>
                </a:solidFill>
                <a:latin typeface="Centaur" panose="02030504050205020304" pitchFamily="18" charset="0"/>
                <a:cs typeface="Aldhabi" panose="020B0604020202020204" pitchFamily="2" charset="-78"/>
              </a:rPr>
              <a:t>Resting tremor</a:t>
            </a:r>
          </a:p>
          <a:p>
            <a:pPr marL="1657350" lvl="3" indent="-285750">
              <a:buFont typeface="Arial" panose="020B0604020202020204" pitchFamily="34" charset="0"/>
              <a:buChar char="•"/>
            </a:pPr>
            <a:r>
              <a:rPr lang="en-US" sz="3200" dirty="0">
                <a:solidFill>
                  <a:prstClr val="white"/>
                </a:solidFill>
                <a:latin typeface="Centaur" panose="02030504050205020304" pitchFamily="18" charset="0"/>
                <a:cs typeface="Aldhabi" panose="020B0604020202020204" pitchFamily="2" charset="-78"/>
              </a:rPr>
              <a:t>Bradykinesia</a:t>
            </a:r>
          </a:p>
          <a:p>
            <a:pPr marL="1657350" lvl="3" indent="-285750">
              <a:buFont typeface="Arial" panose="020B0604020202020204" pitchFamily="34" charset="0"/>
              <a:buChar char="•"/>
            </a:pPr>
            <a:r>
              <a:rPr lang="en-US" sz="3200" dirty="0">
                <a:solidFill>
                  <a:prstClr val="white"/>
                </a:solidFill>
                <a:latin typeface="Centaur" panose="02030504050205020304" pitchFamily="18" charset="0"/>
                <a:cs typeface="Aldhabi" panose="020B0604020202020204" pitchFamily="2" charset="-78"/>
              </a:rPr>
              <a:t>Postural instability</a:t>
            </a:r>
          </a:p>
          <a:p>
            <a:pPr marL="1657350" lvl="3" indent="-285750">
              <a:buFont typeface="Arial" panose="020B0604020202020204" pitchFamily="34" charset="0"/>
              <a:buChar char="•"/>
            </a:pPr>
            <a:r>
              <a:rPr lang="en-US" sz="3200" dirty="0">
                <a:solidFill>
                  <a:prstClr val="white"/>
                </a:solidFill>
                <a:latin typeface="Centaur" panose="02030504050205020304" pitchFamily="18" charset="0"/>
                <a:cs typeface="Aldhabi" panose="020B0604020202020204" pitchFamily="2" charset="-78"/>
              </a:rPr>
              <a:t>Gait impairment</a:t>
            </a:r>
          </a:p>
          <a:p>
            <a:pPr marL="1657350" lvl="3" indent="-285750">
              <a:buFont typeface="Arial" panose="020B0604020202020204" pitchFamily="34" charset="0"/>
              <a:buChar char="•"/>
            </a:pPr>
            <a:r>
              <a:rPr lang="en-US" sz="3200" dirty="0">
                <a:solidFill>
                  <a:prstClr val="white"/>
                </a:solidFill>
                <a:latin typeface="Centaur" panose="02030504050205020304" pitchFamily="18" charset="0"/>
                <a:cs typeface="Aldhabi" panose="020B0604020202020204" pitchFamily="2" charset="-78"/>
              </a:rPr>
              <a:t>60-80% loss of DAergic neurons</a:t>
            </a:r>
          </a:p>
          <a:p>
            <a:pPr marL="914400" lvl="1" indent="-457200">
              <a:buFont typeface="Arial" panose="020B0604020202020204" pitchFamily="34" charset="0"/>
              <a:buChar char="•"/>
            </a:pPr>
            <a:endParaRPr lang="en-US" sz="3200" dirty="0">
              <a:latin typeface="Bahnschrift SemiLight" panose="020B0502040204020203" pitchFamily="34" charset="0"/>
            </a:endParaRPr>
          </a:p>
        </p:txBody>
      </p:sp>
      <p:pic>
        <p:nvPicPr>
          <p:cNvPr id="9" name="Picture 8">
            <a:extLst>
              <a:ext uri="{FF2B5EF4-FFF2-40B4-BE49-F238E27FC236}">
                <a16:creationId xmlns:a16="http://schemas.microsoft.com/office/drawing/2014/main" id="{FEE95501-DC00-4FDA-A518-471FCA39B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573" y="419221"/>
            <a:ext cx="4452626" cy="5905257"/>
          </a:xfrm>
          <a:prstGeom prst="rect">
            <a:avLst/>
          </a:prstGeom>
        </p:spPr>
      </p:pic>
    </p:spTree>
    <p:extLst>
      <p:ext uri="{BB962C8B-B14F-4D97-AF65-F5344CB8AC3E}">
        <p14:creationId xmlns:p14="http://schemas.microsoft.com/office/powerpoint/2010/main" val="268333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7749" y="304800"/>
            <a:ext cx="9744075" cy="5632311"/>
          </a:xfrm>
          <a:prstGeom prst="rect">
            <a:avLst/>
          </a:prstGeom>
          <a:noFill/>
        </p:spPr>
        <p:txBody>
          <a:bodyPr wrap="square" rtlCol="0">
            <a:spAutoFit/>
          </a:bodyPr>
          <a:lstStyle/>
          <a:p>
            <a:r>
              <a:rPr lang="en-US" sz="4000" dirty="0">
                <a:latin typeface="Centaur" panose="02030504050205020304" pitchFamily="18" charset="0"/>
              </a:rPr>
              <a:t>Methods:</a:t>
            </a:r>
          </a:p>
          <a:p>
            <a:pPr marL="457200" indent="-457200">
              <a:buFont typeface="Arial" panose="020B0604020202020204" pitchFamily="34" charset="0"/>
              <a:buChar char="•"/>
            </a:pPr>
            <a:endParaRPr lang="en-US" sz="3200" dirty="0">
              <a:latin typeface="Centaur" panose="02030504050205020304" pitchFamily="18" charset="0"/>
            </a:endParaRPr>
          </a:p>
          <a:p>
            <a:pPr marL="457200" indent="-457200">
              <a:buFont typeface="Arial" panose="020B0604020202020204" pitchFamily="34" charset="0"/>
              <a:buChar char="•"/>
            </a:pPr>
            <a:r>
              <a:rPr lang="en-US" sz="3200" dirty="0">
                <a:latin typeface="Centaur" panose="02030504050205020304" pitchFamily="18" charset="0"/>
              </a:rPr>
              <a:t>Gait analysis</a:t>
            </a:r>
          </a:p>
          <a:p>
            <a:pPr marL="457200" indent="-457200">
              <a:buFont typeface="Arial" panose="020B0604020202020204" pitchFamily="34" charset="0"/>
              <a:buChar char="•"/>
            </a:pPr>
            <a:r>
              <a:rPr lang="en-US" sz="3200" dirty="0">
                <a:latin typeface="Centaur" panose="02030504050205020304" pitchFamily="18" charset="0"/>
              </a:rPr>
              <a:t>Rotarod test</a:t>
            </a:r>
          </a:p>
          <a:p>
            <a:pPr marL="457200" indent="-457200">
              <a:buFont typeface="Arial" panose="020B0604020202020204" pitchFamily="34" charset="0"/>
              <a:buChar char="•"/>
            </a:pPr>
            <a:r>
              <a:rPr lang="en-US" sz="3200" dirty="0">
                <a:latin typeface="Centaur" panose="02030504050205020304" pitchFamily="18" charset="0"/>
              </a:rPr>
              <a:t>Immunohistochemistry/ immunofluorescence</a:t>
            </a:r>
          </a:p>
          <a:p>
            <a:pPr marL="457200" indent="-457200">
              <a:buFont typeface="Arial" panose="020B0604020202020204" pitchFamily="34" charset="0"/>
              <a:buChar char="•"/>
            </a:pPr>
            <a:r>
              <a:rPr lang="en-US" sz="3200" dirty="0">
                <a:latin typeface="Centaur" panose="02030504050205020304" pitchFamily="18" charset="0"/>
              </a:rPr>
              <a:t>Optical densitometry </a:t>
            </a:r>
          </a:p>
          <a:p>
            <a:pPr marL="457200" indent="-457200">
              <a:buFont typeface="Arial" panose="020B0604020202020204" pitchFamily="34" charset="0"/>
              <a:buChar char="•"/>
            </a:pPr>
            <a:endParaRPr lang="en-US" sz="3200" dirty="0">
              <a:latin typeface="Centaur" panose="02030504050205020304" pitchFamily="18" charset="0"/>
            </a:endParaRPr>
          </a:p>
          <a:p>
            <a:pPr marL="457200" indent="-457200">
              <a:buFont typeface="Arial" panose="020B0604020202020204" pitchFamily="34" charset="0"/>
              <a:buChar char="•"/>
            </a:pPr>
            <a:endParaRPr lang="en-US" sz="3200" dirty="0">
              <a:latin typeface="Centaur" panose="02030504050205020304" pitchFamily="18" charset="0"/>
            </a:endParaRPr>
          </a:p>
          <a:p>
            <a:pPr marL="457200" indent="-457200">
              <a:buFont typeface="Arial" panose="020B0604020202020204" pitchFamily="34" charset="0"/>
              <a:buChar char="•"/>
            </a:pPr>
            <a:endParaRPr lang="en-US" sz="3200" dirty="0">
              <a:latin typeface="Centaur" panose="02030504050205020304" pitchFamily="18" charset="0"/>
            </a:endParaRPr>
          </a:p>
          <a:p>
            <a:endParaRPr lang="en-US" sz="3200" dirty="0">
              <a:latin typeface="Centaur" panose="02030504050205020304" pitchFamily="18" charset="0"/>
            </a:endParaRPr>
          </a:p>
          <a:p>
            <a:endParaRPr lang="en-US" sz="3200" dirty="0">
              <a:latin typeface="Centaur" panose="02030504050205020304" pitchFamily="18" charset="0"/>
            </a:endParaRPr>
          </a:p>
        </p:txBody>
      </p:sp>
    </p:spTree>
    <p:extLst>
      <p:ext uri="{BB962C8B-B14F-4D97-AF65-F5344CB8AC3E}">
        <p14:creationId xmlns:p14="http://schemas.microsoft.com/office/powerpoint/2010/main" val="1099550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1806"/>
          <a:stretch/>
        </p:blipFill>
        <p:spPr>
          <a:xfrm>
            <a:off x="130766" y="1498395"/>
            <a:ext cx="5942318" cy="3890553"/>
          </a:xfrm>
          <a:prstGeom prst="rect">
            <a:avLst/>
          </a:prstGeom>
        </p:spPr>
      </p:pic>
      <p:pic>
        <p:nvPicPr>
          <p:cNvPr id="5" name="Picture 4"/>
          <p:cNvPicPr>
            <a:picLocks noChangeAspect="1"/>
          </p:cNvPicPr>
          <p:nvPr/>
        </p:nvPicPr>
        <p:blipFill>
          <a:blip r:embed="rId4"/>
          <a:stretch>
            <a:fillRect/>
          </a:stretch>
        </p:blipFill>
        <p:spPr>
          <a:xfrm>
            <a:off x="5805234" y="3637912"/>
            <a:ext cx="6177216" cy="2920776"/>
          </a:xfrm>
          <a:prstGeom prst="rect">
            <a:avLst/>
          </a:prstGeom>
        </p:spPr>
      </p:pic>
      <p:sp>
        <p:nvSpPr>
          <p:cNvPr id="2" name="TextBox 1"/>
          <p:cNvSpPr txBox="1"/>
          <p:nvPr/>
        </p:nvSpPr>
        <p:spPr>
          <a:xfrm>
            <a:off x="1123950" y="495300"/>
            <a:ext cx="4752975"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4" name="TextBox 3"/>
          <p:cNvSpPr txBox="1"/>
          <p:nvPr/>
        </p:nvSpPr>
        <p:spPr>
          <a:xfrm>
            <a:off x="6073084" y="1498395"/>
            <a:ext cx="5471216" cy="1569660"/>
          </a:xfrm>
          <a:prstGeom prst="rect">
            <a:avLst/>
          </a:prstGeom>
          <a:noFill/>
        </p:spPr>
        <p:txBody>
          <a:bodyPr wrap="square" rtlCol="0">
            <a:spAutoFit/>
          </a:bodyPr>
          <a:lstStyle/>
          <a:p>
            <a:r>
              <a:rPr lang="en-US" sz="3200" dirty="0">
                <a:latin typeface="Centaur" panose="02030504050205020304" pitchFamily="18" charset="0"/>
              </a:rPr>
              <a:t>Normal gait was recovered in rats treated with both D3 agonist and BDNF </a:t>
            </a:r>
          </a:p>
        </p:txBody>
      </p:sp>
    </p:spTree>
    <p:extLst>
      <p:ext uri="{BB962C8B-B14F-4D97-AF65-F5344CB8AC3E}">
        <p14:creationId xmlns:p14="http://schemas.microsoft.com/office/powerpoint/2010/main" val="4105414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3863"/>
          <a:stretch/>
        </p:blipFill>
        <p:spPr>
          <a:xfrm>
            <a:off x="362187" y="923389"/>
            <a:ext cx="7639257" cy="2631982"/>
          </a:xfrm>
          <a:prstGeom prst="rect">
            <a:avLst/>
          </a:prstGeom>
        </p:spPr>
      </p:pic>
      <p:pic>
        <p:nvPicPr>
          <p:cNvPr id="5" name="Picture 4"/>
          <p:cNvPicPr>
            <a:picLocks noChangeAspect="1"/>
          </p:cNvPicPr>
          <p:nvPr/>
        </p:nvPicPr>
        <p:blipFill>
          <a:blip r:embed="rId4"/>
          <a:stretch>
            <a:fillRect/>
          </a:stretch>
        </p:blipFill>
        <p:spPr>
          <a:xfrm>
            <a:off x="5934074" y="3034175"/>
            <a:ext cx="6019801" cy="3668561"/>
          </a:xfrm>
          <a:prstGeom prst="rect">
            <a:avLst/>
          </a:prstGeom>
        </p:spPr>
      </p:pic>
      <p:sp>
        <p:nvSpPr>
          <p:cNvPr id="3" name="TextBox 2"/>
          <p:cNvSpPr txBox="1"/>
          <p:nvPr/>
        </p:nvSpPr>
        <p:spPr>
          <a:xfrm>
            <a:off x="1057274" y="304800"/>
            <a:ext cx="3990976" cy="707886"/>
          </a:xfrm>
          <a:prstGeom prst="rect">
            <a:avLst/>
          </a:prstGeom>
          <a:noFill/>
        </p:spPr>
        <p:txBody>
          <a:bodyPr wrap="square" rtlCol="0">
            <a:spAutoFit/>
          </a:bodyPr>
          <a:lstStyle/>
          <a:p>
            <a:r>
              <a:rPr lang="en-US" sz="4000" dirty="0">
                <a:latin typeface="Centaur" panose="02030504050205020304" pitchFamily="18" charset="0"/>
              </a:rPr>
              <a:t>Results/Discussion:</a:t>
            </a:r>
          </a:p>
        </p:txBody>
      </p:sp>
      <p:sp>
        <p:nvSpPr>
          <p:cNvPr id="4" name="TextBox 3"/>
          <p:cNvSpPr txBox="1"/>
          <p:nvPr/>
        </p:nvSpPr>
        <p:spPr>
          <a:xfrm>
            <a:off x="362188" y="3555371"/>
            <a:ext cx="5543076" cy="1569660"/>
          </a:xfrm>
          <a:prstGeom prst="rect">
            <a:avLst/>
          </a:prstGeom>
          <a:noFill/>
        </p:spPr>
        <p:txBody>
          <a:bodyPr wrap="square" rtlCol="0">
            <a:spAutoFit/>
          </a:bodyPr>
          <a:lstStyle/>
          <a:p>
            <a:r>
              <a:rPr lang="en-US" sz="3200" dirty="0">
                <a:latin typeface="Centaur" panose="02030504050205020304" pitchFamily="18" charset="0"/>
              </a:rPr>
              <a:t>Rats treated with 7-OH-DPAT + BDNF recovered motor coordination.</a:t>
            </a:r>
          </a:p>
        </p:txBody>
      </p:sp>
      <p:sp>
        <p:nvSpPr>
          <p:cNvPr id="6" name="TextBox 5"/>
          <p:cNvSpPr txBox="1"/>
          <p:nvPr/>
        </p:nvSpPr>
        <p:spPr>
          <a:xfrm>
            <a:off x="8001444" y="1012686"/>
            <a:ext cx="3952431" cy="1569660"/>
          </a:xfrm>
          <a:prstGeom prst="rect">
            <a:avLst/>
          </a:prstGeom>
          <a:noFill/>
        </p:spPr>
        <p:txBody>
          <a:bodyPr wrap="square" rtlCol="0">
            <a:spAutoFit/>
          </a:bodyPr>
          <a:lstStyle/>
          <a:p>
            <a:r>
              <a:rPr lang="en-US" sz="3200" dirty="0">
                <a:latin typeface="Centaur" panose="02030504050205020304" pitchFamily="18" charset="0"/>
              </a:rPr>
              <a:t>Lesioned rats had reduced performance and time spent on the rod.</a:t>
            </a:r>
          </a:p>
        </p:txBody>
      </p:sp>
    </p:spTree>
    <p:extLst>
      <p:ext uri="{BB962C8B-B14F-4D97-AF65-F5344CB8AC3E}">
        <p14:creationId xmlns:p14="http://schemas.microsoft.com/office/powerpoint/2010/main" val="2519260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73" b="40230"/>
          <a:stretch/>
        </p:blipFill>
        <p:spPr>
          <a:xfrm>
            <a:off x="3852862" y="1022211"/>
            <a:ext cx="8015288" cy="5500848"/>
          </a:xfrm>
          <a:prstGeom prst="rect">
            <a:avLst/>
          </a:prstGeom>
        </p:spPr>
      </p:pic>
      <p:sp>
        <p:nvSpPr>
          <p:cNvPr id="3" name="TextBox 2"/>
          <p:cNvSpPr txBox="1"/>
          <p:nvPr/>
        </p:nvSpPr>
        <p:spPr>
          <a:xfrm>
            <a:off x="1076325" y="314325"/>
            <a:ext cx="4124325"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4" name="TextBox 3"/>
          <p:cNvSpPr txBox="1"/>
          <p:nvPr/>
        </p:nvSpPr>
        <p:spPr>
          <a:xfrm>
            <a:off x="704849" y="2457450"/>
            <a:ext cx="3076575" cy="2062103"/>
          </a:xfrm>
          <a:prstGeom prst="rect">
            <a:avLst/>
          </a:prstGeom>
          <a:noFill/>
        </p:spPr>
        <p:txBody>
          <a:bodyPr wrap="square" rtlCol="0">
            <a:spAutoFit/>
          </a:bodyPr>
          <a:lstStyle/>
          <a:p>
            <a:r>
              <a:rPr lang="en-US" sz="3200" dirty="0">
                <a:latin typeface="Centaur" panose="02030504050205020304" pitchFamily="18" charset="0"/>
              </a:rPr>
              <a:t>DA neurons were restored in the rats treated with D3 agonist + BDNF</a:t>
            </a:r>
          </a:p>
        </p:txBody>
      </p:sp>
    </p:spTree>
    <p:extLst>
      <p:ext uri="{BB962C8B-B14F-4D97-AF65-F5344CB8AC3E}">
        <p14:creationId xmlns:p14="http://schemas.microsoft.com/office/powerpoint/2010/main" val="1714153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1067" r="38300"/>
          <a:stretch/>
        </p:blipFill>
        <p:spPr>
          <a:xfrm>
            <a:off x="1873671" y="1419225"/>
            <a:ext cx="4879554" cy="3523013"/>
          </a:xfrm>
          <a:prstGeom prst="rect">
            <a:avLst/>
          </a:prstGeom>
        </p:spPr>
      </p:pic>
      <p:sp>
        <p:nvSpPr>
          <p:cNvPr id="3" name="Rectangle 2"/>
          <p:cNvSpPr/>
          <p:nvPr/>
        </p:nvSpPr>
        <p:spPr>
          <a:xfrm>
            <a:off x="6057900" y="1885950"/>
            <a:ext cx="695325" cy="3056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076325" y="314325"/>
            <a:ext cx="4086225"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5" name="TextBox 4"/>
          <p:cNvSpPr txBox="1"/>
          <p:nvPr/>
        </p:nvSpPr>
        <p:spPr>
          <a:xfrm>
            <a:off x="7353300" y="1724025"/>
            <a:ext cx="3486150" cy="1569660"/>
          </a:xfrm>
          <a:prstGeom prst="rect">
            <a:avLst/>
          </a:prstGeom>
          <a:noFill/>
        </p:spPr>
        <p:txBody>
          <a:bodyPr wrap="square" rtlCol="0">
            <a:spAutoFit/>
          </a:bodyPr>
          <a:lstStyle/>
          <a:p>
            <a:r>
              <a:rPr lang="en-US" sz="3200" dirty="0">
                <a:latin typeface="Centaur" panose="02030504050205020304" pitchFamily="18" charset="0"/>
              </a:rPr>
              <a:t>TH+ neurons were restored significantly in the SN </a:t>
            </a:r>
          </a:p>
        </p:txBody>
      </p:sp>
    </p:spTree>
    <p:extLst>
      <p:ext uri="{BB962C8B-B14F-4D97-AF65-F5344CB8AC3E}">
        <p14:creationId xmlns:p14="http://schemas.microsoft.com/office/powerpoint/2010/main" val="2578979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85749"/>
            <a:ext cx="9791700" cy="4154984"/>
          </a:xfrm>
          <a:prstGeom prst="rect">
            <a:avLst/>
          </a:prstGeom>
          <a:noFill/>
        </p:spPr>
        <p:txBody>
          <a:bodyPr wrap="square" rtlCol="0">
            <a:spAutoFit/>
          </a:bodyPr>
          <a:lstStyle/>
          <a:p>
            <a:r>
              <a:rPr lang="en-US" sz="4000" dirty="0">
                <a:latin typeface="Centaur" panose="02030504050205020304" pitchFamily="18" charset="0"/>
              </a:rPr>
              <a:t>Conclusions:</a:t>
            </a:r>
          </a:p>
          <a:p>
            <a:endParaRPr lang="en-US" sz="3200" dirty="0">
              <a:latin typeface="Centaur" panose="02030504050205020304" pitchFamily="18" charset="0"/>
            </a:endParaRPr>
          </a:p>
          <a:p>
            <a:endParaRPr lang="en-US" sz="3200" dirty="0">
              <a:latin typeface="Centaur" panose="02030504050205020304" pitchFamily="18" charset="0"/>
            </a:endParaRPr>
          </a:p>
          <a:p>
            <a:r>
              <a:rPr lang="en-US" sz="3200" dirty="0">
                <a:latin typeface="Centaur" panose="02030504050205020304" pitchFamily="18" charset="0"/>
              </a:rPr>
              <a:t>Persistent, extended administration of 7-OH-DPAT + BDNF recovers motor coordination to pre-lesion levels and approximately 80% of DA neurons were restored in the SN. </a:t>
            </a:r>
          </a:p>
          <a:p>
            <a:r>
              <a:rPr lang="en-US" sz="3200" dirty="0">
                <a:latin typeface="Centaur" panose="02030504050205020304" pitchFamily="18" charset="0"/>
              </a:rPr>
              <a:t>The D3 agonist alone was not enough, BDNF is required for significant recovery.</a:t>
            </a:r>
          </a:p>
        </p:txBody>
      </p:sp>
    </p:spTree>
    <p:extLst>
      <p:ext uri="{BB962C8B-B14F-4D97-AF65-F5344CB8AC3E}">
        <p14:creationId xmlns:p14="http://schemas.microsoft.com/office/powerpoint/2010/main" val="171000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23850"/>
            <a:ext cx="8705850" cy="4647426"/>
          </a:xfrm>
          <a:prstGeom prst="rect">
            <a:avLst/>
          </a:prstGeom>
          <a:noFill/>
        </p:spPr>
        <p:txBody>
          <a:bodyPr wrap="square" rtlCol="0">
            <a:spAutoFit/>
          </a:bodyPr>
          <a:lstStyle/>
          <a:p>
            <a:r>
              <a:rPr lang="en-US" sz="4000" dirty="0">
                <a:latin typeface="Centaur" panose="02030504050205020304" pitchFamily="18" charset="0"/>
              </a:rPr>
              <a:t>Goldberg et.al, 2015</a:t>
            </a:r>
          </a:p>
          <a:p>
            <a:endParaRPr lang="en-US" sz="3200" dirty="0">
              <a:latin typeface="Bahnschrift SemiLight"/>
            </a:endParaRPr>
          </a:p>
          <a:p>
            <a:endParaRPr lang="en-US" sz="3200" dirty="0">
              <a:latin typeface="Centaur" panose="02030504050205020304" pitchFamily="18" charset="0"/>
            </a:endParaRPr>
          </a:p>
          <a:p>
            <a:r>
              <a:rPr lang="en-US" sz="3200" dirty="0">
                <a:latin typeface="Centaur" panose="02030504050205020304" pitchFamily="18" charset="0"/>
              </a:rPr>
              <a:t>1. Will increasing the level of BDNF expressed in transplanted neural stem cells (NSC) improve motor and cognitive function?</a:t>
            </a:r>
          </a:p>
          <a:p>
            <a:endParaRPr lang="en-US" sz="3200" dirty="0">
              <a:latin typeface="Centaur" panose="02030504050205020304" pitchFamily="18" charset="0"/>
            </a:endParaRPr>
          </a:p>
          <a:p>
            <a:r>
              <a:rPr lang="en-US" sz="3200" dirty="0">
                <a:latin typeface="Centaur" panose="02030504050205020304" pitchFamily="18" charset="0"/>
              </a:rPr>
              <a:t>2. Is BDNF necessary for NSC to recover motor and cognitive function?</a:t>
            </a:r>
          </a:p>
        </p:txBody>
      </p:sp>
    </p:spTree>
    <p:extLst>
      <p:ext uri="{BB962C8B-B14F-4D97-AF65-F5344CB8AC3E}">
        <p14:creationId xmlns:p14="http://schemas.microsoft.com/office/powerpoint/2010/main" val="2372446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5375" y="295275"/>
            <a:ext cx="3000375" cy="1200329"/>
          </a:xfrm>
          <a:prstGeom prst="rect">
            <a:avLst/>
          </a:prstGeom>
          <a:noFill/>
        </p:spPr>
        <p:txBody>
          <a:bodyPr wrap="square" rtlCol="0">
            <a:spAutoFit/>
          </a:bodyPr>
          <a:lstStyle/>
          <a:p>
            <a:r>
              <a:rPr lang="en-US" sz="4000" dirty="0">
                <a:latin typeface="Bahnschrift SemiBold"/>
              </a:rPr>
              <a:t>Methods:</a:t>
            </a:r>
          </a:p>
          <a:p>
            <a:endParaRPr lang="en-US" sz="3200" dirty="0">
              <a:latin typeface="Bahnschrift SemiLight"/>
            </a:endParaRPr>
          </a:p>
        </p:txBody>
      </p:sp>
      <p:sp>
        <p:nvSpPr>
          <p:cNvPr id="32" name="TextBox 31"/>
          <p:cNvSpPr txBox="1"/>
          <p:nvPr/>
        </p:nvSpPr>
        <p:spPr>
          <a:xfrm>
            <a:off x="1095375" y="1285875"/>
            <a:ext cx="9658350"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entaur" panose="02030504050205020304" pitchFamily="18" charset="0"/>
              </a:rPr>
              <a:t>12 month old </a:t>
            </a:r>
            <a:r>
              <a:rPr lang="el-GR" sz="3200" dirty="0">
                <a:latin typeface="Calibri" panose="020F0502020204030204" pitchFamily="34" charset="0"/>
              </a:rPr>
              <a:t>α</a:t>
            </a:r>
            <a:r>
              <a:rPr lang="en-US" sz="3200" dirty="0">
                <a:latin typeface="Centaur" panose="02030504050205020304" pitchFamily="18" charset="0"/>
              </a:rPr>
              <a:t>-syn overexpressing (ASO) mice and Wild Type (WT) were randomly assigned to a treatment group</a:t>
            </a:r>
          </a:p>
          <a:p>
            <a:pPr marL="457200" indent="-457200">
              <a:buFont typeface="Arial" panose="020B0604020202020204" pitchFamily="34" charset="0"/>
              <a:buChar char="•"/>
            </a:pPr>
            <a:endParaRPr lang="en-US" sz="3200" dirty="0">
              <a:latin typeface="Centaur" panose="02030504050205020304" pitchFamily="18" charset="0"/>
            </a:endParaRPr>
          </a:p>
          <a:p>
            <a:pPr marL="457200" indent="-457200">
              <a:buFont typeface="Arial" panose="020B0604020202020204" pitchFamily="34" charset="0"/>
              <a:buChar char="•"/>
            </a:pPr>
            <a:r>
              <a:rPr lang="en-US" sz="3200" dirty="0">
                <a:latin typeface="Centaur" panose="02030504050205020304" pitchFamily="18" charset="0"/>
              </a:rPr>
              <a:t>Injected with either NSCs or vehicle. (ASOC, ASOV)</a:t>
            </a:r>
          </a:p>
          <a:p>
            <a:pPr marL="457200" indent="-457200">
              <a:buFont typeface="Arial" panose="020B0604020202020204" pitchFamily="34" charset="0"/>
              <a:buChar char="•"/>
            </a:pPr>
            <a:endParaRPr lang="en-US" sz="3200" dirty="0">
              <a:latin typeface="Centaur" panose="02030504050205020304" pitchFamily="18" charset="0"/>
            </a:endParaRPr>
          </a:p>
          <a:p>
            <a:pPr marL="457200" indent="-457200">
              <a:buFont typeface="Arial" panose="020B0604020202020204" pitchFamily="34" charset="0"/>
              <a:buChar char="•"/>
            </a:pPr>
            <a:r>
              <a:rPr lang="en-US" sz="3200" dirty="0">
                <a:latin typeface="Centaur" panose="02030504050205020304" pitchFamily="18" charset="0"/>
              </a:rPr>
              <a:t>New cohort (12 m) was injected with either NSC or BDNF shRNA knockdown NSC (BKC)</a:t>
            </a:r>
          </a:p>
          <a:p>
            <a:pPr marL="1371600" lvl="2" indent="-457200">
              <a:buFont typeface="Arial" panose="020B0604020202020204" pitchFamily="34" charset="0"/>
              <a:buChar char="•"/>
            </a:pPr>
            <a:r>
              <a:rPr lang="en-US" sz="3200" dirty="0">
                <a:latin typeface="Centaur" panose="02030504050205020304" pitchFamily="18" charset="0"/>
              </a:rPr>
              <a:t>Same tests were performed</a:t>
            </a:r>
          </a:p>
          <a:p>
            <a:pPr marL="457200" indent="-457200">
              <a:buFont typeface="Arial" panose="020B0604020202020204" pitchFamily="34" charset="0"/>
              <a:buChar char="•"/>
            </a:pPr>
            <a:endParaRPr lang="en-US" sz="3200" dirty="0">
              <a:latin typeface="Centaur" panose="02030504050205020304" pitchFamily="18" charset="0"/>
            </a:endParaRPr>
          </a:p>
          <a:p>
            <a:pPr marL="457200" indent="-457200">
              <a:buFont typeface="Arial" panose="020B0604020202020204" pitchFamily="34" charset="0"/>
              <a:buChar char="•"/>
            </a:pPr>
            <a:endParaRPr lang="en-US" sz="3200" dirty="0">
              <a:latin typeface="Centaur" panose="02030504050205020304" pitchFamily="18" charset="0"/>
            </a:endParaRPr>
          </a:p>
        </p:txBody>
      </p:sp>
    </p:spTree>
    <p:extLst>
      <p:ext uri="{BB962C8B-B14F-4D97-AF65-F5344CB8AC3E}">
        <p14:creationId xmlns:p14="http://schemas.microsoft.com/office/powerpoint/2010/main" val="2628786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935" r="117" b="66877"/>
          <a:stretch/>
        </p:blipFill>
        <p:spPr>
          <a:xfrm>
            <a:off x="1216994" y="1644580"/>
            <a:ext cx="10003456" cy="1885950"/>
          </a:xfrm>
          <a:prstGeom prst="rect">
            <a:avLst/>
          </a:prstGeom>
        </p:spPr>
      </p:pic>
      <p:sp>
        <p:nvSpPr>
          <p:cNvPr id="4" name="TextBox 3"/>
          <p:cNvSpPr txBox="1"/>
          <p:nvPr/>
        </p:nvSpPr>
        <p:spPr>
          <a:xfrm>
            <a:off x="1066800" y="304800"/>
            <a:ext cx="4305300"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6" name="TextBox 5"/>
          <p:cNvSpPr txBox="1"/>
          <p:nvPr/>
        </p:nvSpPr>
        <p:spPr>
          <a:xfrm>
            <a:off x="1216994" y="3838575"/>
            <a:ext cx="8708056" cy="1077218"/>
          </a:xfrm>
          <a:prstGeom prst="rect">
            <a:avLst/>
          </a:prstGeom>
          <a:noFill/>
        </p:spPr>
        <p:txBody>
          <a:bodyPr wrap="square" rtlCol="0">
            <a:spAutoFit/>
          </a:bodyPr>
          <a:lstStyle/>
          <a:p>
            <a:r>
              <a:rPr lang="en-US" sz="3200" dirty="0">
                <a:latin typeface="Centaur" panose="02030504050205020304" pitchFamily="18" charset="0"/>
              </a:rPr>
              <a:t>NSC transplantation recovers motor and cognitive function in ASO mice </a:t>
            </a:r>
          </a:p>
        </p:txBody>
      </p:sp>
    </p:spTree>
    <p:extLst>
      <p:ext uri="{BB962C8B-B14F-4D97-AF65-F5344CB8AC3E}">
        <p14:creationId xmlns:p14="http://schemas.microsoft.com/office/powerpoint/2010/main" val="3893450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943"/>
          <a:stretch/>
        </p:blipFill>
        <p:spPr>
          <a:xfrm>
            <a:off x="867333" y="1790700"/>
            <a:ext cx="10299114" cy="1847850"/>
          </a:xfrm>
          <a:prstGeom prst="rect">
            <a:avLst/>
          </a:prstGeom>
        </p:spPr>
      </p:pic>
      <p:sp>
        <p:nvSpPr>
          <p:cNvPr id="3" name="TextBox 2"/>
          <p:cNvSpPr txBox="1"/>
          <p:nvPr/>
        </p:nvSpPr>
        <p:spPr>
          <a:xfrm>
            <a:off x="1085850" y="365173"/>
            <a:ext cx="4324350"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5" name="TextBox 4"/>
          <p:cNvSpPr txBox="1"/>
          <p:nvPr/>
        </p:nvSpPr>
        <p:spPr>
          <a:xfrm>
            <a:off x="981074" y="3895725"/>
            <a:ext cx="9439275" cy="2062103"/>
          </a:xfrm>
          <a:prstGeom prst="rect">
            <a:avLst/>
          </a:prstGeom>
          <a:noFill/>
        </p:spPr>
        <p:txBody>
          <a:bodyPr wrap="square" rtlCol="0">
            <a:spAutoFit/>
          </a:bodyPr>
          <a:lstStyle/>
          <a:p>
            <a:r>
              <a:rPr lang="en-US" sz="3200" dirty="0">
                <a:latin typeface="Centaur" panose="02030504050205020304" pitchFamily="18" charset="0"/>
              </a:rPr>
              <a:t>There is no difference in number of </a:t>
            </a:r>
            <a:r>
              <a:rPr lang="el-GR" sz="3200" dirty="0">
                <a:latin typeface="Calibri" panose="020F0502020204030204" pitchFamily="34" charset="0"/>
              </a:rPr>
              <a:t>α</a:t>
            </a:r>
            <a:r>
              <a:rPr lang="en-US" sz="3200" dirty="0">
                <a:latin typeface="Centaur" panose="02030504050205020304" pitchFamily="18" charset="0"/>
              </a:rPr>
              <a:t>-syn inclusions in the striatum between ASOV and ASOC mice  </a:t>
            </a:r>
          </a:p>
          <a:p>
            <a:endParaRPr lang="en-US" sz="3200" dirty="0">
              <a:latin typeface="Centaur" panose="02030504050205020304" pitchFamily="18" charset="0"/>
            </a:endParaRPr>
          </a:p>
          <a:p>
            <a:r>
              <a:rPr lang="en-US" sz="3200" dirty="0">
                <a:latin typeface="Centaur" panose="02030504050205020304" pitchFamily="18" charset="0"/>
              </a:rPr>
              <a:t>Western analysis shows NSC have no effect on striatal </a:t>
            </a:r>
            <a:r>
              <a:rPr lang="el-GR" sz="3200" dirty="0">
                <a:latin typeface="Calibri" panose="020F0502020204030204" pitchFamily="34" charset="0"/>
              </a:rPr>
              <a:t>α</a:t>
            </a:r>
            <a:r>
              <a:rPr lang="en-US" sz="3200" dirty="0">
                <a:latin typeface="Centaur" panose="02030504050205020304" pitchFamily="18" charset="0"/>
              </a:rPr>
              <a:t>-syn</a:t>
            </a:r>
          </a:p>
        </p:txBody>
      </p:sp>
    </p:spTree>
    <p:extLst>
      <p:ext uri="{BB962C8B-B14F-4D97-AF65-F5344CB8AC3E}">
        <p14:creationId xmlns:p14="http://schemas.microsoft.com/office/powerpoint/2010/main" val="1539503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46550" y="2261088"/>
            <a:ext cx="6498899" cy="3383573"/>
          </a:xfrm>
          <a:prstGeom prst="rect">
            <a:avLst/>
          </a:prstGeom>
        </p:spPr>
      </p:pic>
      <p:sp>
        <p:nvSpPr>
          <p:cNvPr id="5" name="Rectangle 4"/>
          <p:cNvSpPr/>
          <p:nvPr/>
        </p:nvSpPr>
        <p:spPr>
          <a:xfrm>
            <a:off x="6574882" y="5644661"/>
            <a:ext cx="2637710" cy="276999"/>
          </a:xfrm>
          <a:prstGeom prst="rect">
            <a:avLst/>
          </a:prstGeom>
        </p:spPr>
        <p:txBody>
          <a:bodyPr wrap="none">
            <a:spAutoFit/>
          </a:bodyPr>
          <a:lstStyle/>
          <a:p>
            <a:pPr lvl="0"/>
            <a:r>
              <a:rPr lang="en-US" sz="1200" dirty="0">
                <a:solidFill>
                  <a:prstClr val="white"/>
                </a:solidFill>
                <a:latin typeface="Centaur" panose="02030504050205020304" pitchFamily="18" charset="0"/>
              </a:rPr>
              <a:t>https://www.nature.com/articles/nrn1199</a:t>
            </a:r>
          </a:p>
        </p:txBody>
      </p:sp>
      <p:sp>
        <p:nvSpPr>
          <p:cNvPr id="6" name="TextBox 5"/>
          <p:cNvSpPr txBox="1"/>
          <p:nvPr/>
        </p:nvSpPr>
        <p:spPr>
          <a:xfrm>
            <a:off x="695325" y="681843"/>
            <a:ext cx="6911636" cy="1077218"/>
          </a:xfrm>
          <a:prstGeom prst="rect">
            <a:avLst/>
          </a:prstGeom>
          <a:noFill/>
        </p:spPr>
        <p:txBody>
          <a:bodyPr wrap="none" rtlCol="0">
            <a:spAutoFit/>
          </a:bodyPr>
          <a:lstStyle/>
          <a:p>
            <a:pPr marL="742950" lvl="1" indent="-285750">
              <a:buFont typeface="Arial" panose="020B0604020202020204" pitchFamily="34" charset="0"/>
              <a:buChar char="•"/>
            </a:pPr>
            <a:r>
              <a:rPr lang="en-US" sz="3200" dirty="0">
                <a:solidFill>
                  <a:prstClr val="white"/>
                </a:solidFill>
                <a:latin typeface="Centaur" panose="02030504050205020304" pitchFamily="18" charset="0"/>
                <a:cs typeface="Aldhabi" panose="020B0604020202020204" pitchFamily="2" charset="-78"/>
              </a:rPr>
              <a:t>Presence of Lewy Bodies</a:t>
            </a:r>
          </a:p>
          <a:p>
            <a:pPr marL="1371600" lvl="2" indent="-457200">
              <a:buFont typeface="Arial" panose="020B0604020202020204" pitchFamily="34" charset="0"/>
              <a:buChar char="•"/>
            </a:pPr>
            <a:r>
              <a:rPr lang="en-US" sz="3200" dirty="0">
                <a:solidFill>
                  <a:prstClr val="white"/>
                </a:solidFill>
                <a:latin typeface="Centaur" panose="02030504050205020304" pitchFamily="18" charset="0"/>
              </a:rPr>
              <a:t>Alpha-synuclein (</a:t>
            </a:r>
            <a:r>
              <a:rPr lang="el-GR" sz="3200" dirty="0">
                <a:solidFill>
                  <a:prstClr val="white"/>
                </a:solidFill>
                <a:latin typeface="Bahnschrift SemiLight" panose="020B0502040204020203" pitchFamily="34" charset="0"/>
              </a:rPr>
              <a:t>α</a:t>
            </a:r>
            <a:r>
              <a:rPr lang="en-US" sz="3200" dirty="0">
                <a:solidFill>
                  <a:prstClr val="white"/>
                </a:solidFill>
                <a:latin typeface="Centaur" panose="02030504050205020304" pitchFamily="18" charset="0"/>
              </a:rPr>
              <a:t>-syn) aggregates </a:t>
            </a:r>
          </a:p>
        </p:txBody>
      </p:sp>
    </p:spTree>
    <p:extLst>
      <p:ext uri="{BB962C8B-B14F-4D97-AF65-F5344CB8AC3E}">
        <p14:creationId xmlns:p14="http://schemas.microsoft.com/office/powerpoint/2010/main" val="764185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28749" b="79605"/>
          <a:stretch/>
        </p:blipFill>
        <p:spPr>
          <a:xfrm>
            <a:off x="600074" y="1305699"/>
            <a:ext cx="4962526" cy="1798722"/>
          </a:xfrm>
          <a:prstGeom prst="rect">
            <a:avLst/>
          </a:prstGeom>
        </p:spPr>
      </p:pic>
      <p:pic>
        <p:nvPicPr>
          <p:cNvPr id="5" name="Picture 4"/>
          <p:cNvPicPr>
            <a:picLocks noChangeAspect="1"/>
          </p:cNvPicPr>
          <p:nvPr/>
        </p:nvPicPr>
        <p:blipFill>
          <a:blip r:embed="rId4"/>
          <a:stretch>
            <a:fillRect/>
          </a:stretch>
        </p:blipFill>
        <p:spPr>
          <a:xfrm>
            <a:off x="5991224" y="1305699"/>
            <a:ext cx="5118231" cy="1798722"/>
          </a:xfrm>
          <a:prstGeom prst="rect">
            <a:avLst/>
          </a:prstGeom>
        </p:spPr>
      </p:pic>
      <p:sp>
        <p:nvSpPr>
          <p:cNvPr id="2" name="TextBox 1"/>
          <p:cNvSpPr txBox="1"/>
          <p:nvPr/>
        </p:nvSpPr>
        <p:spPr>
          <a:xfrm>
            <a:off x="1095375" y="314325"/>
            <a:ext cx="4467225"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6" name="TextBox 5"/>
          <p:cNvSpPr txBox="1"/>
          <p:nvPr/>
        </p:nvSpPr>
        <p:spPr>
          <a:xfrm>
            <a:off x="600074" y="3387909"/>
            <a:ext cx="4962526" cy="2677656"/>
          </a:xfrm>
          <a:prstGeom prst="rect">
            <a:avLst/>
          </a:prstGeom>
          <a:noFill/>
        </p:spPr>
        <p:txBody>
          <a:bodyPr wrap="square" rtlCol="0">
            <a:spAutoFit/>
          </a:bodyPr>
          <a:lstStyle/>
          <a:p>
            <a:r>
              <a:rPr lang="en-US" sz="2800" dirty="0">
                <a:latin typeface="Centaur" panose="02030504050205020304" pitchFamily="18" charset="0"/>
              </a:rPr>
              <a:t>BDNF in striatum was significantly decreased in mice overexpressing alpha-synuclein/ vehicle</a:t>
            </a:r>
          </a:p>
          <a:p>
            <a:endParaRPr lang="en-US" sz="2800" dirty="0">
              <a:latin typeface="Centaur" panose="02030504050205020304" pitchFamily="18" charset="0"/>
            </a:endParaRPr>
          </a:p>
          <a:p>
            <a:r>
              <a:rPr lang="en-US" sz="2800" dirty="0">
                <a:latin typeface="Centaur" panose="02030504050205020304" pitchFamily="18" charset="0"/>
              </a:rPr>
              <a:t>NSC transplantation in ASO mice restored BDNF to wild-type levels</a:t>
            </a:r>
          </a:p>
        </p:txBody>
      </p:sp>
      <p:sp>
        <p:nvSpPr>
          <p:cNvPr id="7" name="TextBox 6"/>
          <p:cNvSpPr txBox="1"/>
          <p:nvPr/>
        </p:nvSpPr>
        <p:spPr>
          <a:xfrm>
            <a:off x="5991224" y="3295650"/>
            <a:ext cx="5118231" cy="1815882"/>
          </a:xfrm>
          <a:prstGeom prst="rect">
            <a:avLst/>
          </a:prstGeom>
          <a:noFill/>
        </p:spPr>
        <p:txBody>
          <a:bodyPr wrap="square" rtlCol="0">
            <a:spAutoFit/>
          </a:bodyPr>
          <a:lstStyle/>
          <a:p>
            <a:r>
              <a:rPr lang="en-US" sz="2800" dirty="0">
                <a:latin typeface="Centaur" panose="02030504050205020304" pitchFamily="18" charset="0"/>
              </a:rPr>
              <a:t>Phosphorylation of TH+ at p-ser31 and p-ser19 was significantly decreased in ASOV mice and increased in ASOC mice.</a:t>
            </a:r>
          </a:p>
        </p:txBody>
      </p:sp>
    </p:spTree>
    <p:extLst>
      <p:ext uri="{BB962C8B-B14F-4D97-AF65-F5344CB8AC3E}">
        <p14:creationId xmlns:p14="http://schemas.microsoft.com/office/powerpoint/2010/main" val="2811047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4" t="20586" r="-2" b="57258"/>
          <a:stretch/>
        </p:blipFill>
        <p:spPr>
          <a:xfrm>
            <a:off x="1262165" y="1568451"/>
            <a:ext cx="8140100" cy="1492348"/>
          </a:xfrm>
          <a:prstGeom prst="rect">
            <a:avLst/>
          </a:prstGeom>
        </p:spPr>
      </p:pic>
      <p:pic>
        <p:nvPicPr>
          <p:cNvPr id="4" name="Picture 3"/>
          <p:cNvPicPr>
            <a:picLocks noChangeAspect="1"/>
          </p:cNvPicPr>
          <p:nvPr/>
        </p:nvPicPr>
        <p:blipFill rotWithShape="1">
          <a:blip r:embed="rId3"/>
          <a:srcRect t="41978" r="46521" b="35867"/>
          <a:stretch/>
        </p:blipFill>
        <p:spPr>
          <a:xfrm>
            <a:off x="6604730" y="3873501"/>
            <a:ext cx="4350805" cy="1492348"/>
          </a:xfrm>
          <a:prstGeom prst="rect">
            <a:avLst/>
          </a:prstGeom>
        </p:spPr>
      </p:pic>
      <p:sp>
        <p:nvSpPr>
          <p:cNvPr id="2" name="TextBox 1"/>
          <p:cNvSpPr txBox="1"/>
          <p:nvPr/>
        </p:nvSpPr>
        <p:spPr>
          <a:xfrm>
            <a:off x="1084065" y="304800"/>
            <a:ext cx="4248150"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7" name="TextBox 6"/>
          <p:cNvSpPr txBox="1"/>
          <p:nvPr/>
        </p:nvSpPr>
        <p:spPr>
          <a:xfrm>
            <a:off x="1084065" y="3429000"/>
            <a:ext cx="5050035" cy="2062103"/>
          </a:xfrm>
          <a:prstGeom prst="rect">
            <a:avLst/>
          </a:prstGeom>
          <a:noFill/>
        </p:spPr>
        <p:txBody>
          <a:bodyPr wrap="square" rtlCol="0">
            <a:spAutoFit/>
          </a:bodyPr>
          <a:lstStyle/>
          <a:p>
            <a:r>
              <a:rPr lang="en-US" sz="3200" dirty="0">
                <a:latin typeface="Centaur" panose="02030504050205020304" pitchFamily="18" charset="0"/>
              </a:rPr>
              <a:t>Knockdown of BDNF shows it is necessary for NSC to rescue motor and cognitive performance</a:t>
            </a:r>
          </a:p>
        </p:txBody>
      </p:sp>
    </p:spTree>
    <p:extLst>
      <p:ext uri="{BB962C8B-B14F-4D97-AF65-F5344CB8AC3E}">
        <p14:creationId xmlns:p14="http://schemas.microsoft.com/office/powerpoint/2010/main" val="3905245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63370" r="34028" b="17339"/>
          <a:stretch/>
        </p:blipFill>
        <p:spPr>
          <a:xfrm>
            <a:off x="1454807" y="1714500"/>
            <a:ext cx="7396613" cy="1790701"/>
          </a:xfrm>
          <a:prstGeom prst="rect">
            <a:avLst/>
          </a:prstGeom>
        </p:spPr>
      </p:pic>
      <p:sp>
        <p:nvSpPr>
          <p:cNvPr id="5" name="TextBox 4"/>
          <p:cNvSpPr txBox="1"/>
          <p:nvPr/>
        </p:nvSpPr>
        <p:spPr>
          <a:xfrm>
            <a:off x="1085939" y="304800"/>
            <a:ext cx="4067175"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6" name="TextBox 5"/>
          <p:cNvSpPr txBox="1"/>
          <p:nvPr/>
        </p:nvSpPr>
        <p:spPr>
          <a:xfrm>
            <a:off x="1454807" y="3724275"/>
            <a:ext cx="3783943" cy="1569660"/>
          </a:xfrm>
          <a:prstGeom prst="rect">
            <a:avLst/>
          </a:prstGeom>
          <a:noFill/>
        </p:spPr>
        <p:txBody>
          <a:bodyPr wrap="square" rtlCol="0">
            <a:spAutoFit/>
          </a:bodyPr>
          <a:lstStyle/>
          <a:p>
            <a:r>
              <a:rPr lang="en-US" sz="3200" dirty="0">
                <a:latin typeface="Centaur" panose="02030504050205020304" pitchFamily="18" charset="0"/>
              </a:rPr>
              <a:t>Striatal BDNF was not increased in ASO-BKC mice</a:t>
            </a:r>
          </a:p>
        </p:txBody>
      </p:sp>
      <p:sp>
        <p:nvSpPr>
          <p:cNvPr id="7" name="TextBox 6"/>
          <p:cNvSpPr txBox="1"/>
          <p:nvPr/>
        </p:nvSpPr>
        <p:spPr>
          <a:xfrm>
            <a:off x="5374795" y="3724275"/>
            <a:ext cx="3476625" cy="2062103"/>
          </a:xfrm>
          <a:prstGeom prst="rect">
            <a:avLst/>
          </a:prstGeom>
          <a:noFill/>
        </p:spPr>
        <p:txBody>
          <a:bodyPr wrap="square" rtlCol="0">
            <a:spAutoFit/>
          </a:bodyPr>
          <a:lstStyle/>
          <a:p>
            <a:r>
              <a:rPr lang="en-US" sz="3200" dirty="0">
                <a:latin typeface="Centaur" panose="02030504050205020304" pitchFamily="18" charset="0"/>
              </a:rPr>
              <a:t>Striatal TH+ p-ser31 was not significantly increased in ASO-BKC mice</a:t>
            </a:r>
          </a:p>
        </p:txBody>
      </p:sp>
    </p:spTree>
    <p:extLst>
      <p:ext uri="{BB962C8B-B14F-4D97-AF65-F5344CB8AC3E}">
        <p14:creationId xmlns:p14="http://schemas.microsoft.com/office/powerpoint/2010/main" val="899048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7654" r="33101" b="52482"/>
          <a:stretch/>
        </p:blipFill>
        <p:spPr>
          <a:xfrm>
            <a:off x="736702" y="1790700"/>
            <a:ext cx="5419691" cy="1905000"/>
          </a:xfrm>
          <a:prstGeom prst="rect">
            <a:avLst/>
          </a:prstGeom>
        </p:spPr>
      </p:pic>
      <p:pic>
        <p:nvPicPr>
          <p:cNvPr id="4" name="Picture 3"/>
          <p:cNvPicPr>
            <a:picLocks noChangeAspect="1"/>
          </p:cNvPicPr>
          <p:nvPr/>
        </p:nvPicPr>
        <p:blipFill rotWithShape="1">
          <a:blip r:embed="rId3"/>
          <a:srcRect t="47327" r="66171" b="36057"/>
          <a:stretch/>
        </p:blipFill>
        <p:spPr>
          <a:xfrm>
            <a:off x="7600086" y="3993685"/>
            <a:ext cx="3255010" cy="1892764"/>
          </a:xfrm>
          <a:prstGeom prst="rect">
            <a:avLst/>
          </a:prstGeom>
        </p:spPr>
      </p:pic>
      <p:pic>
        <p:nvPicPr>
          <p:cNvPr id="5" name="Picture 4"/>
          <p:cNvPicPr>
            <a:picLocks noChangeAspect="1"/>
          </p:cNvPicPr>
          <p:nvPr/>
        </p:nvPicPr>
        <p:blipFill>
          <a:blip r:embed="rId4"/>
          <a:stretch>
            <a:fillRect/>
          </a:stretch>
        </p:blipFill>
        <p:spPr>
          <a:xfrm>
            <a:off x="4872623" y="3993684"/>
            <a:ext cx="2727464" cy="1892765"/>
          </a:xfrm>
          <a:prstGeom prst="rect">
            <a:avLst/>
          </a:prstGeom>
        </p:spPr>
      </p:pic>
      <p:sp>
        <p:nvSpPr>
          <p:cNvPr id="6" name="TextBox 5"/>
          <p:cNvSpPr txBox="1"/>
          <p:nvPr/>
        </p:nvSpPr>
        <p:spPr>
          <a:xfrm>
            <a:off x="1057275" y="285750"/>
            <a:ext cx="4467225"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7" name="TextBox 6"/>
          <p:cNvSpPr txBox="1"/>
          <p:nvPr/>
        </p:nvSpPr>
        <p:spPr>
          <a:xfrm>
            <a:off x="6276975" y="1790700"/>
            <a:ext cx="4495800" cy="1569660"/>
          </a:xfrm>
          <a:prstGeom prst="rect">
            <a:avLst/>
          </a:prstGeom>
          <a:noFill/>
        </p:spPr>
        <p:txBody>
          <a:bodyPr wrap="square" rtlCol="0">
            <a:spAutoFit/>
          </a:bodyPr>
          <a:lstStyle/>
          <a:p>
            <a:r>
              <a:rPr lang="en-US" sz="3200" dirty="0">
                <a:latin typeface="Centaur" panose="02030504050205020304" pitchFamily="18" charset="0"/>
              </a:rPr>
              <a:t>Viral delivery of BDNF with no NSC provides recovery of motor performance</a:t>
            </a:r>
          </a:p>
        </p:txBody>
      </p:sp>
      <p:sp>
        <p:nvSpPr>
          <p:cNvPr id="8" name="TextBox 7"/>
          <p:cNvSpPr txBox="1"/>
          <p:nvPr/>
        </p:nvSpPr>
        <p:spPr>
          <a:xfrm>
            <a:off x="657225" y="3993684"/>
            <a:ext cx="4000500" cy="1569660"/>
          </a:xfrm>
          <a:prstGeom prst="rect">
            <a:avLst/>
          </a:prstGeom>
          <a:noFill/>
        </p:spPr>
        <p:txBody>
          <a:bodyPr wrap="square" rtlCol="0">
            <a:spAutoFit/>
          </a:bodyPr>
          <a:lstStyle/>
          <a:p>
            <a:r>
              <a:rPr lang="en-US" sz="3200" dirty="0">
                <a:latin typeface="Centaur" panose="02030504050205020304" pitchFamily="18" charset="0"/>
              </a:rPr>
              <a:t>Cognitive improvement with BDNF and no NSC was not significant </a:t>
            </a:r>
          </a:p>
        </p:txBody>
      </p:sp>
    </p:spTree>
    <p:extLst>
      <p:ext uri="{BB962C8B-B14F-4D97-AF65-F5344CB8AC3E}">
        <p14:creationId xmlns:p14="http://schemas.microsoft.com/office/powerpoint/2010/main" val="2055341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84189"/>
          <a:stretch/>
        </p:blipFill>
        <p:spPr>
          <a:xfrm>
            <a:off x="1066800" y="1504949"/>
            <a:ext cx="9210856" cy="1724026"/>
          </a:xfrm>
          <a:prstGeom prst="rect">
            <a:avLst/>
          </a:prstGeom>
        </p:spPr>
      </p:pic>
      <p:sp>
        <p:nvSpPr>
          <p:cNvPr id="2" name="TextBox 1"/>
          <p:cNvSpPr txBox="1"/>
          <p:nvPr/>
        </p:nvSpPr>
        <p:spPr>
          <a:xfrm>
            <a:off x="1066800" y="304800"/>
            <a:ext cx="4267200" cy="707886"/>
          </a:xfrm>
          <a:prstGeom prst="rect">
            <a:avLst/>
          </a:prstGeom>
          <a:noFill/>
        </p:spPr>
        <p:txBody>
          <a:bodyPr wrap="square" rtlCol="0">
            <a:spAutoFit/>
          </a:bodyPr>
          <a:lstStyle/>
          <a:p>
            <a:r>
              <a:rPr lang="en-US" sz="4000" dirty="0">
                <a:latin typeface="Centaur" panose="02030504050205020304" pitchFamily="18" charset="0"/>
              </a:rPr>
              <a:t>Results/ Discussion:</a:t>
            </a:r>
          </a:p>
        </p:txBody>
      </p:sp>
      <p:sp>
        <p:nvSpPr>
          <p:cNvPr id="6" name="TextBox 5"/>
          <p:cNvSpPr txBox="1"/>
          <p:nvPr/>
        </p:nvSpPr>
        <p:spPr>
          <a:xfrm>
            <a:off x="1152525" y="3619500"/>
            <a:ext cx="9296400" cy="2554545"/>
          </a:xfrm>
          <a:prstGeom prst="rect">
            <a:avLst/>
          </a:prstGeom>
          <a:noFill/>
        </p:spPr>
        <p:txBody>
          <a:bodyPr wrap="square" rtlCol="0">
            <a:spAutoFit/>
          </a:bodyPr>
          <a:lstStyle/>
          <a:p>
            <a:r>
              <a:rPr lang="en-US" sz="3200" dirty="0">
                <a:latin typeface="Centaur" panose="02030504050205020304" pitchFamily="18" charset="0"/>
              </a:rPr>
              <a:t>ASO-AAV-BDNF had slightly lower levels of 14kDa BDNF compared to ASO-NSC</a:t>
            </a:r>
          </a:p>
          <a:p>
            <a:endParaRPr lang="en-US" sz="3200" dirty="0">
              <a:latin typeface="Centaur" panose="02030504050205020304" pitchFamily="18" charset="0"/>
            </a:endParaRPr>
          </a:p>
          <a:p>
            <a:r>
              <a:rPr lang="en-US" sz="3200" dirty="0">
                <a:latin typeface="Centaur" panose="02030504050205020304" pitchFamily="18" charset="0"/>
              </a:rPr>
              <a:t>ASO-AAV-BDNF increased 500% in 12kDa BDNF in relation to AAV-NSC</a:t>
            </a:r>
          </a:p>
        </p:txBody>
      </p:sp>
    </p:spTree>
    <p:extLst>
      <p:ext uri="{BB962C8B-B14F-4D97-AF65-F5344CB8AC3E}">
        <p14:creationId xmlns:p14="http://schemas.microsoft.com/office/powerpoint/2010/main" val="3746794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CF94A-923D-4897-BCB9-456A363C90E0}"/>
              </a:ext>
            </a:extLst>
          </p:cNvPr>
          <p:cNvSpPr txBox="1"/>
          <p:nvPr/>
        </p:nvSpPr>
        <p:spPr>
          <a:xfrm>
            <a:off x="1388126" y="539827"/>
            <a:ext cx="9507556" cy="1200329"/>
          </a:xfrm>
          <a:prstGeom prst="rect">
            <a:avLst/>
          </a:prstGeom>
          <a:noFill/>
        </p:spPr>
        <p:txBody>
          <a:bodyPr wrap="square" rtlCol="0">
            <a:spAutoFit/>
          </a:bodyPr>
          <a:lstStyle/>
          <a:p>
            <a:endParaRPr lang="en-US" sz="4000" dirty="0">
              <a:latin typeface="Bahnschrift SemiBold"/>
            </a:endParaRPr>
          </a:p>
          <a:p>
            <a:endParaRPr lang="en-US" sz="3200" dirty="0">
              <a:latin typeface="Bahnschrift SemiLight" panose="020B0502040204020203" pitchFamily="34" charset="0"/>
            </a:endParaRPr>
          </a:p>
        </p:txBody>
      </p:sp>
      <p:sp>
        <p:nvSpPr>
          <p:cNvPr id="3" name="TextBox 2"/>
          <p:cNvSpPr txBox="1"/>
          <p:nvPr/>
        </p:nvSpPr>
        <p:spPr>
          <a:xfrm>
            <a:off x="1076325" y="295275"/>
            <a:ext cx="10915650" cy="6124754"/>
          </a:xfrm>
          <a:prstGeom prst="rect">
            <a:avLst/>
          </a:prstGeom>
          <a:noFill/>
        </p:spPr>
        <p:txBody>
          <a:bodyPr wrap="square" rtlCol="0">
            <a:spAutoFit/>
          </a:bodyPr>
          <a:lstStyle/>
          <a:p>
            <a:r>
              <a:rPr lang="en-US" sz="4000" dirty="0">
                <a:latin typeface="Centaur" panose="02030504050205020304" pitchFamily="18" charset="0"/>
              </a:rPr>
              <a:t>Conclusions/ Summary:</a:t>
            </a:r>
            <a:endParaRPr lang="en-US" sz="3200" dirty="0">
              <a:latin typeface="Centaur" panose="02030504050205020304" pitchFamily="18" charset="0"/>
            </a:endParaRPr>
          </a:p>
          <a:p>
            <a:r>
              <a:rPr lang="en-US" sz="3200" dirty="0">
                <a:latin typeface="Centaur" panose="02030504050205020304" pitchFamily="18" charset="0"/>
              </a:rPr>
              <a:t>Parkinson’s Disease is devastating and debilitating, but there is hope. Today we have learned of a new disease model overexpressing alpha-synuclein in the OB, where prodromal symptoms begin, along with promising therapies using brain derived neurotrophic factor. BDNF is essential for NSC transplantation to improve motor function and cognition. Neural stem cells and BDNF could be used together to restore dopaminergic neurons, thus reversing the motor deficits of Parkinson’s Disease in animal models. </a:t>
            </a:r>
          </a:p>
          <a:p>
            <a:r>
              <a:rPr lang="en-US" sz="3200" dirty="0">
                <a:latin typeface="Centaur" panose="02030504050205020304" pitchFamily="18" charset="0"/>
              </a:rPr>
              <a:t>There is still much to learn about PD pathology and the studies presented today are a good jumping off place to find relief for those suffering from PD.   </a:t>
            </a:r>
          </a:p>
        </p:txBody>
      </p:sp>
    </p:spTree>
    <p:extLst>
      <p:ext uri="{BB962C8B-B14F-4D97-AF65-F5344CB8AC3E}">
        <p14:creationId xmlns:p14="http://schemas.microsoft.com/office/powerpoint/2010/main" val="1649300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37FDDC-0DE8-4550-99B9-4DDB29AF69FA}"/>
              </a:ext>
            </a:extLst>
          </p:cNvPr>
          <p:cNvSpPr txBox="1"/>
          <p:nvPr/>
        </p:nvSpPr>
        <p:spPr>
          <a:xfrm>
            <a:off x="5363187" y="5191126"/>
            <a:ext cx="3445815" cy="276999"/>
          </a:xfrm>
          <a:prstGeom prst="rect">
            <a:avLst/>
          </a:prstGeom>
          <a:noFill/>
        </p:spPr>
        <p:txBody>
          <a:bodyPr wrap="none" rtlCol="0">
            <a:spAutoFit/>
          </a:bodyPr>
          <a:lstStyle/>
          <a:p>
            <a:r>
              <a:rPr lang="en-US" sz="1200" dirty="0">
                <a:latin typeface="Centaur" panose="02030504050205020304" pitchFamily="18" charset="0"/>
              </a:rPr>
              <a:t>https://www.nature.com/articles/nrd.2017.95/figures/1</a:t>
            </a:r>
          </a:p>
        </p:txBody>
      </p:sp>
      <p:pic>
        <p:nvPicPr>
          <p:cNvPr id="2" name="Picture 1"/>
          <p:cNvPicPr>
            <a:picLocks noChangeAspect="1"/>
          </p:cNvPicPr>
          <p:nvPr/>
        </p:nvPicPr>
        <p:blipFill rotWithShape="1">
          <a:blip r:embed="rId3"/>
          <a:srcRect b="3668"/>
          <a:stretch/>
        </p:blipFill>
        <p:spPr>
          <a:xfrm>
            <a:off x="2790825" y="1438276"/>
            <a:ext cx="6250357" cy="3752850"/>
          </a:xfrm>
          <a:prstGeom prst="rect">
            <a:avLst/>
          </a:prstGeom>
        </p:spPr>
      </p:pic>
    </p:spTree>
    <p:extLst>
      <p:ext uri="{BB962C8B-B14F-4D97-AF65-F5344CB8AC3E}">
        <p14:creationId xmlns:p14="http://schemas.microsoft.com/office/powerpoint/2010/main" val="267816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22" y="4962524"/>
            <a:ext cx="7858125" cy="584775"/>
          </a:xfrm>
          <a:prstGeom prst="rect">
            <a:avLst/>
          </a:prstGeom>
          <a:noFill/>
        </p:spPr>
        <p:txBody>
          <a:bodyPr wrap="square" rtlCol="0">
            <a:spAutoFit/>
          </a:bodyPr>
          <a:lstStyle/>
          <a:p>
            <a:r>
              <a:rPr lang="en-US" sz="3200" dirty="0">
                <a:latin typeface="Centaur" panose="02030504050205020304" pitchFamily="18" charset="0"/>
                <a:cs typeface="Andalus" panose="02020603050405020304" pitchFamily="18" charset="-78"/>
              </a:rPr>
              <a:t> </a:t>
            </a:r>
          </a:p>
        </p:txBody>
      </p:sp>
      <p:pic>
        <p:nvPicPr>
          <p:cNvPr id="3" name="Picture 2"/>
          <p:cNvPicPr>
            <a:picLocks noChangeAspect="1"/>
          </p:cNvPicPr>
          <p:nvPr/>
        </p:nvPicPr>
        <p:blipFill>
          <a:blip r:embed="rId2"/>
          <a:stretch>
            <a:fillRect/>
          </a:stretch>
        </p:blipFill>
        <p:spPr>
          <a:xfrm>
            <a:off x="1176671" y="1517946"/>
            <a:ext cx="9791025" cy="3901778"/>
          </a:xfrm>
          <a:prstGeom prst="rect">
            <a:avLst/>
          </a:prstGeom>
        </p:spPr>
      </p:pic>
    </p:spTree>
    <p:extLst>
      <p:ext uri="{BB962C8B-B14F-4D97-AF65-F5344CB8AC3E}">
        <p14:creationId xmlns:p14="http://schemas.microsoft.com/office/powerpoint/2010/main" val="14522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6850" y="1647825"/>
            <a:ext cx="10363200" cy="2554545"/>
          </a:xfrm>
          <a:prstGeom prst="rect">
            <a:avLst/>
          </a:prstGeom>
          <a:noFill/>
        </p:spPr>
        <p:txBody>
          <a:bodyPr wrap="square" rtlCol="0">
            <a:spAutoFit/>
          </a:bodyPr>
          <a:lstStyle/>
          <a:p>
            <a:pPr marL="457200" indent="-457200">
              <a:buFont typeface="Arial" panose="020B0604020202020204" pitchFamily="34" charset="0"/>
              <a:buChar char="•"/>
            </a:pPr>
            <a:endParaRPr lang="en-US" sz="3200" dirty="0">
              <a:latin typeface="Bahnschrift SemiBold"/>
            </a:endParaRPr>
          </a:p>
          <a:p>
            <a:pPr marL="457200" indent="-457200">
              <a:buFont typeface="Arial" panose="020B0604020202020204" pitchFamily="34" charset="0"/>
              <a:buChar char="•"/>
            </a:pPr>
            <a:r>
              <a:rPr lang="en-US" sz="3200" dirty="0">
                <a:latin typeface="Centaur" panose="02030504050205020304" pitchFamily="18" charset="0"/>
              </a:rPr>
              <a:t>Over 1.3 Americans are affected by PD with Lewy body dementia (DLB)</a:t>
            </a:r>
          </a:p>
          <a:p>
            <a:pPr marL="457200" indent="-457200">
              <a:buFont typeface="Arial" panose="020B0604020202020204" pitchFamily="34" charset="0"/>
              <a:buChar char="•"/>
            </a:pPr>
            <a:r>
              <a:rPr lang="en-US" sz="3200" dirty="0">
                <a:latin typeface="Centaur" panose="02030504050205020304" pitchFamily="18" charset="0"/>
              </a:rPr>
              <a:t>DLB is second most prevalent form of dementia</a:t>
            </a:r>
          </a:p>
          <a:p>
            <a:pPr marL="457200" indent="-457200">
              <a:buFont typeface="Arial" panose="020B0604020202020204" pitchFamily="34" charset="0"/>
              <a:buChar char="•"/>
            </a:pPr>
            <a:r>
              <a:rPr lang="en-US" sz="3200" dirty="0">
                <a:latin typeface="Centaur" panose="02030504050205020304" pitchFamily="18" charset="0"/>
              </a:rPr>
              <a:t>Treatment is limited </a:t>
            </a:r>
          </a:p>
        </p:txBody>
      </p:sp>
    </p:spTree>
    <p:extLst>
      <p:ext uri="{BB962C8B-B14F-4D97-AF65-F5344CB8AC3E}">
        <p14:creationId xmlns:p14="http://schemas.microsoft.com/office/powerpoint/2010/main" val="1548970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5E85D2-AAA1-4742-95AE-CD46BBF8D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2425410"/>
            <a:ext cx="7246742" cy="3367603"/>
          </a:xfrm>
          <a:prstGeom prst="rect">
            <a:avLst/>
          </a:prstGeom>
        </p:spPr>
      </p:pic>
      <p:sp>
        <p:nvSpPr>
          <p:cNvPr id="5" name="TextBox 4">
            <a:extLst>
              <a:ext uri="{FF2B5EF4-FFF2-40B4-BE49-F238E27FC236}">
                <a16:creationId xmlns:a16="http://schemas.microsoft.com/office/drawing/2014/main" id="{F34A9678-C652-4A20-A29A-F20B77D201AE}"/>
              </a:ext>
            </a:extLst>
          </p:cNvPr>
          <p:cNvSpPr txBox="1"/>
          <p:nvPr/>
        </p:nvSpPr>
        <p:spPr>
          <a:xfrm>
            <a:off x="6320664" y="5793013"/>
            <a:ext cx="2842317" cy="276999"/>
          </a:xfrm>
          <a:prstGeom prst="rect">
            <a:avLst/>
          </a:prstGeom>
          <a:noFill/>
        </p:spPr>
        <p:txBody>
          <a:bodyPr wrap="none" rtlCol="0">
            <a:spAutoFit/>
          </a:bodyPr>
          <a:lstStyle/>
          <a:p>
            <a:r>
              <a:rPr lang="en-US" sz="1200" dirty="0">
                <a:latin typeface="Centaur" panose="02030504050205020304" pitchFamily="18" charset="0"/>
              </a:rPr>
              <a:t>Gallegos et.al, Frontiers in Neuroscience, 2015 </a:t>
            </a:r>
          </a:p>
        </p:txBody>
      </p:sp>
      <p:cxnSp>
        <p:nvCxnSpPr>
          <p:cNvPr id="8" name="Straight Arrow Connector 7"/>
          <p:cNvCxnSpPr/>
          <p:nvPr/>
        </p:nvCxnSpPr>
        <p:spPr>
          <a:xfrm>
            <a:off x="3876675" y="1685925"/>
            <a:ext cx="0" cy="5619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610100" y="1685924"/>
            <a:ext cx="0" cy="5619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972050" y="1685923"/>
            <a:ext cx="0" cy="5619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514725" y="1152523"/>
            <a:ext cx="2019300" cy="533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Point Mutations</a:t>
            </a:r>
          </a:p>
        </p:txBody>
      </p:sp>
      <p:cxnSp>
        <p:nvCxnSpPr>
          <p:cNvPr id="33" name="Straight Arrow Connector 32"/>
          <p:cNvCxnSpPr/>
          <p:nvPr/>
        </p:nvCxnSpPr>
        <p:spPr>
          <a:xfrm>
            <a:off x="8553449" y="1695448"/>
            <a:ext cx="1" cy="55245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372349" y="876298"/>
            <a:ext cx="2362200" cy="809625"/>
          </a:xfrm>
          <a:prstGeom prst="rect">
            <a:avLst/>
          </a:prstGeom>
          <a:solidFill>
            <a:srgbClr val="E6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Alpha-synuclein Aggregation</a:t>
            </a:r>
          </a:p>
        </p:txBody>
      </p:sp>
    </p:spTree>
    <p:extLst>
      <p:ext uri="{BB962C8B-B14F-4D97-AF65-F5344CB8AC3E}">
        <p14:creationId xmlns:p14="http://schemas.microsoft.com/office/powerpoint/2010/main" val="1297611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7275" y="304800"/>
            <a:ext cx="9867900" cy="6124754"/>
          </a:xfrm>
          <a:prstGeom prst="rect">
            <a:avLst/>
          </a:prstGeom>
          <a:noFill/>
        </p:spPr>
        <p:txBody>
          <a:bodyPr wrap="square" rtlCol="0">
            <a:spAutoFit/>
          </a:bodyPr>
          <a:lstStyle/>
          <a:p>
            <a:r>
              <a:rPr lang="en-US" sz="4000" dirty="0">
                <a:latin typeface="Centaur" panose="02030504050205020304" pitchFamily="18" charset="0"/>
              </a:rPr>
              <a:t>Niu et.al.</a:t>
            </a:r>
          </a:p>
          <a:p>
            <a:endParaRPr lang="en-US" sz="3200" dirty="0">
              <a:latin typeface="Centaur" panose="02030504050205020304" pitchFamily="18" charset="0"/>
            </a:endParaRPr>
          </a:p>
          <a:p>
            <a:endParaRPr lang="en-US" sz="3200" dirty="0">
              <a:latin typeface="Centaur" panose="02030504050205020304" pitchFamily="18" charset="0"/>
            </a:endParaRPr>
          </a:p>
          <a:p>
            <a:r>
              <a:rPr lang="en-US" sz="3200" dirty="0">
                <a:latin typeface="Centaur" panose="02030504050205020304" pitchFamily="18" charset="0"/>
              </a:rPr>
              <a:t>1. Will overexpression of human-</a:t>
            </a:r>
            <a:r>
              <a:rPr lang="el-GR" sz="3200" dirty="0">
                <a:latin typeface="Bahnschrift SemiLight"/>
              </a:rPr>
              <a:t>α</a:t>
            </a:r>
            <a:r>
              <a:rPr lang="en-US" sz="3200" dirty="0">
                <a:latin typeface="Centaur" panose="02030504050205020304" pitchFamily="18" charset="0"/>
              </a:rPr>
              <a:t>-synuclein (hm-</a:t>
            </a:r>
            <a:r>
              <a:rPr lang="el-GR" sz="3200" dirty="0">
                <a:latin typeface="Bahnschrift SemiLight"/>
              </a:rPr>
              <a:t>α</a:t>
            </a:r>
            <a:r>
              <a:rPr lang="en-US" sz="3200" dirty="0">
                <a:latin typeface="Centaur" panose="02030504050205020304" pitchFamily="18" charset="0"/>
              </a:rPr>
              <a:t>-syn) in the olfactory bulb (OB) spread to other brain areas?</a:t>
            </a:r>
          </a:p>
          <a:p>
            <a:endParaRPr lang="en-US" sz="3200" dirty="0">
              <a:latin typeface="Centaur" panose="02030504050205020304" pitchFamily="18" charset="0"/>
            </a:endParaRPr>
          </a:p>
          <a:p>
            <a:r>
              <a:rPr lang="en-US" sz="3200" dirty="0">
                <a:latin typeface="Centaur" panose="02030504050205020304" pitchFamily="18" charset="0"/>
              </a:rPr>
              <a:t>2.Does </a:t>
            </a:r>
            <a:r>
              <a:rPr lang="el-GR" sz="3200" dirty="0">
                <a:latin typeface="Calibri" panose="020F0502020204030204" pitchFamily="34" charset="0"/>
              </a:rPr>
              <a:t>α</a:t>
            </a:r>
            <a:r>
              <a:rPr lang="en-US" sz="3200" dirty="0">
                <a:latin typeface="Centaur" panose="02030504050205020304" pitchFamily="18" charset="0"/>
              </a:rPr>
              <a:t>-syn aggregation affect synaptic connectivity in the OB?</a:t>
            </a:r>
          </a:p>
          <a:p>
            <a:endParaRPr lang="en-US" sz="3200" dirty="0">
              <a:latin typeface="Centaur" panose="02030504050205020304" pitchFamily="18" charset="0"/>
            </a:endParaRPr>
          </a:p>
          <a:p>
            <a:r>
              <a:rPr lang="en-US" sz="3200" dirty="0">
                <a:latin typeface="Centaur" panose="02030504050205020304" pitchFamily="18" charset="0"/>
              </a:rPr>
              <a:t>3. How does </a:t>
            </a:r>
            <a:r>
              <a:rPr lang="el-GR" sz="3200" dirty="0">
                <a:latin typeface="Calibri" panose="020F0502020204030204" pitchFamily="34" charset="0"/>
              </a:rPr>
              <a:t>α</a:t>
            </a:r>
            <a:r>
              <a:rPr lang="en-US" sz="3200" dirty="0">
                <a:latin typeface="Centaur" panose="02030504050205020304" pitchFamily="18" charset="0"/>
              </a:rPr>
              <a:t>-syn aggregation affect dopaminergic neurons?</a:t>
            </a:r>
          </a:p>
          <a:p>
            <a:endParaRPr lang="en-US" sz="3200" dirty="0">
              <a:latin typeface="Centaur" panose="02030504050205020304" pitchFamily="18" charset="0"/>
            </a:endParaRPr>
          </a:p>
          <a:p>
            <a:endParaRPr lang="en-US" sz="3200" dirty="0">
              <a:latin typeface="Bahnschrift SemiLight"/>
            </a:endParaRPr>
          </a:p>
          <a:p>
            <a:endParaRPr lang="en-US" sz="3200" dirty="0"/>
          </a:p>
        </p:txBody>
      </p:sp>
    </p:spTree>
    <p:extLst>
      <p:ext uri="{BB962C8B-B14F-4D97-AF65-F5344CB8AC3E}">
        <p14:creationId xmlns:p14="http://schemas.microsoft.com/office/powerpoint/2010/main" val="1270624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1826</TotalTime>
  <Words>3117</Words>
  <Application>Microsoft Office PowerPoint</Application>
  <PresentationFormat>Widescreen</PresentationFormat>
  <Paragraphs>363</Paragraphs>
  <Slides>45</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Aldhabi</vt:lpstr>
      <vt:lpstr>Andalus</vt:lpstr>
      <vt:lpstr>Arial</vt:lpstr>
      <vt:lpstr>Bahnschrift SemiBold</vt:lpstr>
      <vt:lpstr>Bahnschrift SemiLight</vt:lpstr>
      <vt:lpstr>Calibri</vt:lpstr>
      <vt:lpstr>Centaur</vt:lpstr>
      <vt:lpstr>COHKP D+ Univers</vt:lpstr>
      <vt:lpstr>COHLD G+ MTGU</vt:lpstr>
      <vt:lpstr>Trebuchet MS</vt:lpstr>
      <vt:lpstr>Tw Cen MT</vt:lpstr>
      <vt:lpstr>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marielefdal@gmail.com</dc:creator>
  <cp:lastModifiedBy>Summers, Cliff</cp:lastModifiedBy>
  <cp:revision>228</cp:revision>
  <dcterms:created xsi:type="dcterms:W3CDTF">2018-11-25T17:41:57Z</dcterms:created>
  <dcterms:modified xsi:type="dcterms:W3CDTF">2018-11-30T19:04:53Z</dcterms:modified>
</cp:coreProperties>
</file>